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20272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299814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3999" y="0"/>
                </a:lnTo>
              </a:path>
            </a:pathLst>
          </a:custGeom>
          <a:ln w="19049">
            <a:solidFill>
              <a:srgbClr val="63D1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74" y="1989565"/>
            <a:ext cx="797705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0272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28639"/>
                </a:solidFill>
                <a:latin typeface="Consolas"/>
                <a:cs typeface="Consola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0272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0272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4570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0" y="0"/>
                </a:moveTo>
                <a:lnTo>
                  <a:pt x="9143999" y="0"/>
                </a:lnTo>
                <a:lnTo>
                  <a:pt x="9143999" y="97799"/>
                </a:lnTo>
                <a:lnTo>
                  <a:pt x="0" y="97799"/>
                </a:lnTo>
                <a:lnTo>
                  <a:pt x="0" y="0"/>
                </a:lnTo>
                <a:close/>
              </a:path>
            </a:pathLst>
          </a:custGeom>
          <a:solidFill>
            <a:srgbClr val="63D1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503825"/>
            <a:ext cx="837454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0272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3170" y="1145108"/>
            <a:ext cx="8037659" cy="2597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28639"/>
                </a:solidFill>
                <a:latin typeface="Consolas"/>
                <a:cs typeface="Consola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aws/containers-roadmap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474" y="1989565"/>
            <a:ext cx="432308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275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4800" spc="-5" b="1">
                <a:solidFill>
                  <a:srgbClr val="FFFFFF"/>
                </a:solidFill>
                <a:latin typeface="Consolas"/>
                <a:cs typeface="Consolas"/>
              </a:rPr>
              <a:t>ctl</a:t>
            </a:r>
            <a:r>
              <a:rPr dirty="0" sz="4800" spc="-1445" b="1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dirty="0" sz="4800" spc="5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4800" spc="459">
                <a:solidFill>
                  <a:srgbClr val="FFFFFF"/>
                </a:solidFill>
                <a:latin typeface="Calibri"/>
                <a:cs typeface="Calibri"/>
              </a:rPr>
              <a:t>EKS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3474" y="3243145"/>
            <a:ext cx="35299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9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2400" spc="50">
                <a:solidFill>
                  <a:srgbClr val="FFFFFF"/>
                </a:solidFill>
                <a:latin typeface="Calibri"/>
                <a:cs typeface="Calibri"/>
              </a:rPr>
              <a:t>cluster-centric</a:t>
            </a:r>
            <a:r>
              <a:rPr dirty="0" sz="24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90">
                <a:solidFill>
                  <a:srgbClr val="FFFFFF"/>
                </a:solidFill>
                <a:latin typeface="Calibri"/>
                <a:cs typeface="Calibri"/>
              </a:rPr>
              <a:t>approach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323913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65"/>
              <a:t>Conﬁg </a:t>
            </a:r>
            <a:r>
              <a:rPr dirty="0" spc="35"/>
              <a:t>ﬁle </a:t>
            </a:r>
            <a:r>
              <a:rPr dirty="0" spc="110"/>
              <a:t>example</a:t>
            </a:r>
            <a:r>
              <a:rPr dirty="0" spc="-10"/>
              <a:t> </a:t>
            </a:r>
            <a:r>
              <a:rPr dirty="0" spc="-47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141933"/>
            <a:ext cx="2537460" cy="546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2400"/>
              </a:lnSpc>
              <a:spcBef>
                <a:spcPts val="100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apiVersion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eksctl.io/v1alpha5 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kind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1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ClusterConfig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1919808"/>
            <a:ext cx="1532890" cy="79692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metadata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1200">
              <a:latin typeface="Consolas"/>
              <a:cs typeface="Consolas"/>
            </a:endParaRPr>
          </a:p>
          <a:p>
            <a:pPr marL="95885" marR="5080">
              <a:lnSpc>
                <a:spcPct val="140600"/>
              </a:lnSpc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name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example-1a 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region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85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eu-west-3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725" y="2948508"/>
            <a:ext cx="2119630" cy="1054100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nodeGroups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1200">
              <a:latin typeface="Consolas"/>
              <a:cs typeface="Consolas"/>
            </a:endParaRPr>
          </a:p>
          <a:p>
            <a:pPr marL="263525" marR="5080" indent="-168275">
              <a:lnSpc>
                <a:spcPct val="140600"/>
              </a:lnSpc>
            </a:pPr>
            <a:r>
              <a:rPr dirty="0" sz="1200">
                <a:solidFill>
                  <a:srgbClr val="24292E"/>
                </a:solidFill>
                <a:latin typeface="Consolas"/>
                <a:cs typeface="Consolas"/>
              </a:rPr>
              <a:t>-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name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ng-1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 instanceType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m5.large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 desiredCapacity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2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05CC5"/>
                </a:solidFill>
                <a:latin typeface="Consolas"/>
                <a:cs typeface="Consolas"/>
              </a:rPr>
              <a:t>10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2924" y="1141933"/>
            <a:ext cx="2537460" cy="546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2400"/>
              </a:lnSpc>
              <a:spcBef>
                <a:spcPts val="100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apiVersion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eksctl.io/v1alpha5 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kind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1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ClusterConfig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2924" y="1919808"/>
            <a:ext cx="1532890" cy="79692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metadata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1200">
              <a:latin typeface="Consolas"/>
              <a:cs typeface="Consolas"/>
            </a:endParaRPr>
          </a:p>
          <a:p>
            <a:pPr marL="95885" marR="5080">
              <a:lnSpc>
                <a:spcPct val="140600"/>
              </a:lnSpc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name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example-1b 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region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85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eu-west-3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2924" y="2948508"/>
            <a:ext cx="2203450" cy="1568450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nodeGroups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1200">
              <a:latin typeface="Consolas"/>
              <a:cs typeface="Consolas"/>
            </a:endParaRPr>
          </a:p>
          <a:p>
            <a:pPr marL="263525" marR="5080" indent="-168275">
              <a:lnSpc>
                <a:spcPct val="140600"/>
              </a:lnSpc>
            </a:pPr>
            <a:r>
              <a:rPr dirty="0" sz="1200">
                <a:solidFill>
                  <a:srgbClr val="24292E"/>
                </a:solidFill>
                <a:latin typeface="Consolas"/>
                <a:cs typeface="Consolas"/>
              </a:rPr>
              <a:t>-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name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ng-1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 instanceType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m5.xlarge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 minSize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1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>
                <a:solidFill>
                  <a:srgbClr val="005CC5"/>
                </a:solidFill>
                <a:latin typeface="Consolas"/>
                <a:cs typeface="Consolas"/>
              </a:rPr>
              <a:t>4</a:t>
            </a:r>
            <a:endParaRPr sz="1200">
              <a:latin typeface="Consolas"/>
              <a:cs typeface="Consolas"/>
            </a:endParaRPr>
          </a:p>
          <a:p>
            <a:pPr marL="263525" marR="5080" indent="-635">
              <a:lnSpc>
                <a:spcPct val="140600"/>
              </a:lnSpc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maxSize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05CC5"/>
                </a:solidFill>
                <a:latin typeface="Consolas"/>
                <a:cs typeface="Consolas"/>
              </a:rPr>
              <a:t>16 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privateNetworking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7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true</a:t>
            </a:r>
            <a:endParaRPr sz="12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332740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65"/>
              <a:t>Conﬁg </a:t>
            </a:r>
            <a:r>
              <a:rPr dirty="0" spc="35"/>
              <a:t>ﬁle </a:t>
            </a:r>
            <a:r>
              <a:rPr dirty="0" spc="110"/>
              <a:t>example</a:t>
            </a:r>
            <a:r>
              <a:rPr dirty="0" spc="-5"/>
              <a:t> </a:t>
            </a:r>
            <a:r>
              <a:rPr dirty="0" spc="225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145108"/>
            <a:ext cx="2537460" cy="539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0600"/>
              </a:lnSpc>
              <a:spcBef>
                <a:spcPts val="100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apiVersion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eksctl.io/v1alpha5 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kind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1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ClusterConfig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1916633"/>
            <a:ext cx="1532890" cy="79692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metadata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1200">
              <a:latin typeface="Consolas"/>
              <a:cs typeface="Consolas"/>
            </a:endParaRPr>
          </a:p>
          <a:p>
            <a:pPr marL="95885" marR="5080">
              <a:lnSpc>
                <a:spcPct val="140600"/>
              </a:lnSpc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name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example-2 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region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85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eu-west-3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725" y="2945333"/>
            <a:ext cx="4128135" cy="131127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vpc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1200">
              <a:latin typeface="Consolas"/>
              <a:cs typeface="Consolas"/>
            </a:endParaRPr>
          </a:p>
          <a:p>
            <a:pPr marL="263525" marR="3185795" indent="-167640">
              <a:lnSpc>
                <a:spcPct val="140600"/>
              </a:lnSpc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subnets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privat</a:t>
            </a:r>
            <a:r>
              <a:rPr dirty="0" sz="1200" spc="5">
                <a:solidFill>
                  <a:srgbClr val="228639"/>
                </a:solidFill>
                <a:latin typeface="Consolas"/>
                <a:cs typeface="Consolas"/>
              </a:rPr>
              <a:t>e</a:t>
            </a:r>
            <a:r>
              <a:rPr dirty="0" sz="1200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1200">
              <a:latin typeface="Consolas"/>
              <a:cs typeface="Consolas"/>
            </a:endParaRPr>
          </a:p>
          <a:p>
            <a:pPr marL="431165" marR="5080">
              <a:lnSpc>
                <a:spcPct val="140600"/>
              </a:lnSpc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eu-west-3a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{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id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"subnet-0b2512f8c6ae9bf30"}  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eu-west-3b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{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id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65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"subnet-08cb9a2ed60394ce3"}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725" y="4562679"/>
            <a:ext cx="3793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iam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 {</a:t>
            </a:r>
            <a:r>
              <a:rPr dirty="0" sz="1200" spc="-5">
                <a:solidFill>
                  <a:srgbClr val="228639"/>
                </a:solidFill>
                <a:latin typeface="Consolas"/>
                <a:cs typeface="Consolas"/>
              </a:rPr>
              <a:t>serviceRoleARN</a:t>
            </a:r>
            <a:r>
              <a:rPr dirty="0" sz="12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1200" spc="-55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32F62"/>
                </a:solidFill>
                <a:latin typeface="Consolas"/>
                <a:cs typeface="Consolas"/>
              </a:rPr>
              <a:t>"arn:aws:iam::123:..."}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6995" rIns="0" bIns="0" rtlCol="0" vert="horz">
            <a:spAutoFit/>
          </a:bodyPr>
          <a:lstStyle/>
          <a:p>
            <a:pPr marL="4339590">
              <a:lnSpc>
                <a:spcPct val="100000"/>
              </a:lnSpc>
              <a:spcBef>
                <a:spcPts val="685"/>
              </a:spcBef>
            </a:pPr>
            <a:r>
              <a:rPr dirty="0" spc="-5"/>
              <a:t>nodeGroups</a:t>
            </a:r>
            <a:r>
              <a:rPr dirty="0" spc="-5">
                <a:solidFill>
                  <a:srgbClr val="24292E"/>
                </a:solidFill>
              </a:rPr>
              <a:t>:</a:t>
            </a:r>
          </a:p>
          <a:p>
            <a:pPr marL="4590415" marR="1511300" indent="-168275">
              <a:lnSpc>
                <a:spcPct val="140600"/>
              </a:lnSpc>
            </a:pPr>
            <a:r>
              <a:rPr dirty="0">
                <a:solidFill>
                  <a:srgbClr val="24292E"/>
                </a:solidFill>
              </a:rPr>
              <a:t>- </a:t>
            </a:r>
            <a:r>
              <a:rPr dirty="0" spc="-5"/>
              <a:t>name</a:t>
            </a:r>
            <a:r>
              <a:rPr dirty="0" spc="-5">
                <a:solidFill>
                  <a:srgbClr val="24292E"/>
                </a:solidFill>
              </a:rPr>
              <a:t>: </a:t>
            </a:r>
            <a:r>
              <a:rPr dirty="0" spc="-5">
                <a:solidFill>
                  <a:srgbClr val="032F62"/>
                </a:solidFill>
              </a:rPr>
              <a:t>ng-1 </a:t>
            </a:r>
            <a:r>
              <a:rPr dirty="0" spc="-5"/>
              <a:t> instanceType</a:t>
            </a:r>
            <a:r>
              <a:rPr dirty="0" spc="-5">
                <a:solidFill>
                  <a:srgbClr val="24292E"/>
                </a:solidFill>
              </a:rPr>
              <a:t>: </a:t>
            </a:r>
            <a:r>
              <a:rPr dirty="0" spc="-5">
                <a:solidFill>
                  <a:srgbClr val="032F62"/>
                </a:solidFill>
              </a:rPr>
              <a:t>m5.xlarge </a:t>
            </a:r>
            <a:r>
              <a:rPr dirty="0" spc="-5"/>
              <a:t> desiredCapacity</a:t>
            </a:r>
            <a:r>
              <a:rPr dirty="0" spc="-5">
                <a:solidFill>
                  <a:srgbClr val="24292E"/>
                </a:solidFill>
              </a:rPr>
              <a:t>: </a:t>
            </a:r>
            <a:r>
              <a:rPr dirty="0">
                <a:solidFill>
                  <a:srgbClr val="005CC5"/>
                </a:solidFill>
              </a:rPr>
              <a:t>2 </a:t>
            </a:r>
            <a:r>
              <a:rPr dirty="0"/>
              <a:t> </a:t>
            </a:r>
            <a:r>
              <a:rPr dirty="0" spc="-5"/>
              <a:t>privateNetworking</a:t>
            </a:r>
            <a:r>
              <a:rPr dirty="0" spc="-5">
                <a:solidFill>
                  <a:srgbClr val="24292E"/>
                </a:solidFill>
              </a:rPr>
              <a:t>: </a:t>
            </a:r>
            <a:r>
              <a:rPr dirty="0" spc="-5">
                <a:solidFill>
                  <a:srgbClr val="032F62"/>
                </a:solidFill>
              </a:rPr>
              <a:t>true </a:t>
            </a:r>
            <a:r>
              <a:rPr dirty="0" spc="-5"/>
              <a:t> securityGroups</a:t>
            </a:r>
            <a:r>
              <a:rPr dirty="0" spc="-5">
                <a:solidFill>
                  <a:srgbClr val="24292E"/>
                </a:solidFill>
              </a:rPr>
              <a:t>:</a:t>
            </a:r>
          </a:p>
          <a:p>
            <a:pPr marL="4590415" marR="424180" indent="250825">
              <a:lnSpc>
                <a:spcPct val="140600"/>
              </a:lnSpc>
            </a:pPr>
            <a:r>
              <a:rPr dirty="0" spc="-5"/>
              <a:t>attachIDs</a:t>
            </a:r>
            <a:r>
              <a:rPr dirty="0" spc="-5">
                <a:solidFill>
                  <a:srgbClr val="24292E"/>
                </a:solidFill>
              </a:rPr>
              <a:t>: </a:t>
            </a:r>
            <a:r>
              <a:rPr dirty="0" spc="-5">
                <a:solidFill>
                  <a:srgbClr val="032F62"/>
                </a:solidFill>
              </a:rPr>
              <a:t>[sg-0b85ff315ea644478]  </a:t>
            </a:r>
            <a:r>
              <a:rPr dirty="0" spc="-5"/>
              <a:t>iam</a:t>
            </a:r>
            <a:r>
              <a:rPr dirty="0" spc="-5">
                <a:solidFill>
                  <a:srgbClr val="24292E"/>
                </a:solidFill>
              </a:rPr>
              <a:t>:</a:t>
            </a:r>
          </a:p>
          <a:p>
            <a:pPr marL="4826635" marR="5080" indent="14604">
              <a:lnSpc>
                <a:spcPct val="140600"/>
              </a:lnSpc>
            </a:pPr>
            <a:r>
              <a:rPr dirty="0" spc="-5"/>
              <a:t>instanceProfileARN</a:t>
            </a:r>
            <a:r>
              <a:rPr dirty="0" spc="-5">
                <a:solidFill>
                  <a:srgbClr val="24292E"/>
                </a:solidFill>
              </a:rPr>
              <a:t>: </a:t>
            </a:r>
            <a:r>
              <a:rPr dirty="0" spc="-5">
                <a:solidFill>
                  <a:srgbClr val="032F62"/>
                </a:solidFill>
              </a:rPr>
              <a:t>"arn:aws:iam::..."  </a:t>
            </a:r>
            <a:r>
              <a:rPr dirty="0" spc="-5"/>
              <a:t>instanceRoleARN</a:t>
            </a:r>
            <a:r>
              <a:rPr dirty="0" spc="-5">
                <a:solidFill>
                  <a:srgbClr val="24292E"/>
                </a:solidFill>
              </a:rPr>
              <a:t>:</a:t>
            </a:r>
            <a:r>
              <a:rPr dirty="0" spc="-20">
                <a:solidFill>
                  <a:srgbClr val="24292E"/>
                </a:solidFill>
              </a:rPr>
              <a:t> </a:t>
            </a:r>
            <a:r>
              <a:rPr dirty="0" spc="-5">
                <a:solidFill>
                  <a:srgbClr val="032F62"/>
                </a:solidFill>
              </a:rPr>
              <a:t>"arn:aws:iam::..."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331660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65"/>
              <a:t>Conﬁg </a:t>
            </a:r>
            <a:r>
              <a:rPr dirty="0" spc="35"/>
              <a:t>ﬁle </a:t>
            </a:r>
            <a:r>
              <a:rPr dirty="0" spc="110"/>
              <a:t>example</a:t>
            </a:r>
            <a:r>
              <a:rPr dirty="0" spc="-10"/>
              <a:t> </a:t>
            </a:r>
            <a:r>
              <a:rPr dirty="0" spc="14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158063"/>
            <a:ext cx="1909445" cy="425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apiVersion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eksctl.io/v1alpha5 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kind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900" spc="-1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ClusterConfig</a:t>
            </a:r>
            <a:endParaRPr sz="900">
              <a:latin typeface="Consolas"/>
              <a:cs typeface="Consola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1758138"/>
            <a:ext cx="1156335" cy="62547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metadata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900">
              <a:latin typeface="Consolas"/>
              <a:cs typeface="Consolas"/>
            </a:endParaRPr>
          </a:p>
          <a:p>
            <a:pPr marL="74930" marR="5080">
              <a:lnSpc>
                <a:spcPct val="145800"/>
              </a:lnSpc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name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example-3 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region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900" spc="-8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eu-west-3</a:t>
            </a:r>
            <a:endParaRPr sz="900">
              <a:latin typeface="Consolas"/>
              <a:cs typeface="Consol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725" y="2558238"/>
            <a:ext cx="3730625" cy="202565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nodeGroups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900">
              <a:latin typeface="Consolas"/>
              <a:cs typeface="Consolas"/>
            </a:endParaRPr>
          </a:p>
          <a:p>
            <a:pPr marL="200660" marR="2013585" indent="-126364">
              <a:lnSpc>
                <a:spcPct val="145800"/>
              </a:lnSpc>
            </a:pPr>
            <a:r>
              <a:rPr dirty="0" sz="900">
                <a:solidFill>
                  <a:srgbClr val="24292E"/>
                </a:solidFill>
                <a:latin typeface="Consolas"/>
                <a:cs typeface="Consolas"/>
              </a:rPr>
              <a:t>-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name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ng-2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 instanceType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c3.8xlarge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 desiredCapacity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900" spc="-15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>
                <a:solidFill>
                  <a:srgbClr val="005CC5"/>
                </a:solidFill>
                <a:latin typeface="Consolas"/>
                <a:cs typeface="Consolas"/>
              </a:rPr>
              <a:t>4</a:t>
            </a:r>
            <a:endParaRPr sz="900">
              <a:latin typeface="Consolas"/>
              <a:cs typeface="Consolas"/>
            </a:endParaRPr>
          </a:p>
          <a:p>
            <a:pPr marL="200660" marR="5080">
              <a:lnSpc>
                <a:spcPct val="145800"/>
              </a:lnSpc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labels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{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nodegroup-type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very-special-science-workloads} 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taints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{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special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900" spc="-1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"true:NoSchedule"}</a:t>
            </a:r>
            <a:endParaRPr sz="900">
              <a:latin typeface="Consolas"/>
              <a:cs typeface="Consolas"/>
            </a:endParaRPr>
          </a:p>
          <a:p>
            <a:pPr marL="200660" marR="1448435">
              <a:lnSpc>
                <a:spcPct val="145800"/>
              </a:lnSpc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privateNetworking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05CC5"/>
                </a:solidFill>
                <a:latin typeface="Consolas"/>
                <a:cs typeface="Consolas"/>
              </a:rPr>
              <a:t>true 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availabilityZones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["eu-west-3a"] 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preBootstrapCommands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900">
              <a:latin typeface="Consolas"/>
              <a:cs typeface="Consolas"/>
            </a:endParaRPr>
          </a:p>
          <a:p>
            <a:pPr marL="326390">
              <a:lnSpc>
                <a:spcPct val="100000"/>
              </a:lnSpc>
              <a:spcBef>
                <a:spcPts val="495"/>
              </a:spcBef>
            </a:pPr>
            <a:r>
              <a:rPr dirty="0" sz="900">
                <a:solidFill>
                  <a:srgbClr val="24292E"/>
                </a:solidFill>
                <a:latin typeface="Consolas"/>
                <a:cs typeface="Consolas"/>
              </a:rPr>
              <a:t>-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disable_hypethreading.sh</a:t>
            </a:r>
            <a:endParaRPr sz="900">
              <a:latin typeface="Consolas"/>
              <a:cs typeface="Consola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0524" y="1158063"/>
            <a:ext cx="2977515" cy="1825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0660" marR="1323340" indent="-188595">
              <a:lnSpc>
                <a:spcPct val="145800"/>
              </a:lnSpc>
              <a:spcBef>
                <a:spcPts val="100"/>
              </a:spcBef>
            </a:pPr>
            <a:r>
              <a:rPr dirty="0" sz="900">
                <a:solidFill>
                  <a:srgbClr val="24292E"/>
                </a:solidFill>
                <a:latin typeface="Consolas"/>
                <a:cs typeface="Consolas"/>
              </a:rPr>
              <a:t>-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name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ng-1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 instanceType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m5.xlarge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 minSize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900" spc="-1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>
                <a:solidFill>
                  <a:srgbClr val="005CC5"/>
                </a:solidFill>
                <a:latin typeface="Consolas"/>
                <a:cs typeface="Consolas"/>
              </a:rPr>
              <a:t>2</a:t>
            </a:r>
            <a:endParaRPr sz="900">
              <a:latin typeface="Consolas"/>
              <a:cs typeface="Consolas"/>
            </a:endParaRPr>
          </a:p>
          <a:p>
            <a:pPr marL="200660">
              <a:lnSpc>
                <a:spcPct val="100000"/>
              </a:lnSpc>
              <a:spcBef>
                <a:spcPts val="495"/>
              </a:spcBef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maxSize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900" spc="-9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>
                <a:solidFill>
                  <a:srgbClr val="005CC5"/>
                </a:solidFill>
                <a:latin typeface="Consolas"/>
                <a:cs typeface="Consolas"/>
              </a:rPr>
              <a:t>8</a:t>
            </a:r>
            <a:endParaRPr sz="900">
              <a:latin typeface="Consolas"/>
              <a:cs typeface="Consolas"/>
            </a:endParaRPr>
          </a:p>
          <a:p>
            <a:pPr marL="200660" marR="1825625">
              <a:lnSpc>
                <a:spcPct val="145800"/>
              </a:lnSpc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volumeSize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900" spc="-75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 spc="-5">
                <a:solidFill>
                  <a:srgbClr val="005CC5"/>
                </a:solidFill>
                <a:latin typeface="Consolas"/>
                <a:cs typeface="Consolas"/>
              </a:rPr>
              <a:t>100 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volumeType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900" spc="-75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gp2</a:t>
            </a:r>
            <a:endParaRPr sz="900">
              <a:latin typeface="Consolas"/>
              <a:cs typeface="Consolas"/>
            </a:endParaRPr>
          </a:p>
          <a:p>
            <a:pPr marL="200660" marR="5080">
              <a:lnSpc>
                <a:spcPct val="145800"/>
              </a:lnSpc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labels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{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nodegroup-type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</a:t>
            </a:r>
            <a:r>
              <a:rPr dirty="0" sz="900" spc="-5">
                <a:solidFill>
                  <a:srgbClr val="032F62"/>
                </a:solidFill>
                <a:latin typeface="Consolas"/>
                <a:cs typeface="Consolas"/>
              </a:rPr>
              <a:t>frontend-workloads}  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iam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endParaRPr sz="900">
              <a:latin typeface="Consolas"/>
              <a:cs typeface="Consolas"/>
            </a:endParaRPr>
          </a:p>
          <a:p>
            <a:pPr marL="326390">
              <a:lnSpc>
                <a:spcPct val="100000"/>
              </a:lnSpc>
              <a:spcBef>
                <a:spcPts val="495"/>
              </a:spcBef>
            </a:pP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withAddonPolicies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 {</a:t>
            </a:r>
            <a:r>
              <a:rPr dirty="0" sz="900" spc="-5">
                <a:solidFill>
                  <a:srgbClr val="228639"/>
                </a:solidFill>
                <a:latin typeface="Consolas"/>
                <a:cs typeface="Consolas"/>
              </a:rPr>
              <a:t>autoScaler</a:t>
            </a:r>
            <a:r>
              <a:rPr dirty="0" sz="900" spc="-5">
                <a:solidFill>
                  <a:srgbClr val="24292E"/>
                </a:solidFill>
                <a:latin typeface="Consolas"/>
                <a:cs typeface="Consolas"/>
              </a:rPr>
              <a:t>:</a:t>
            </a:r>
            <a:r>
              <a:rPr dirty="0" sz="900" spc="-20">
                <a:solidFill>
                  <a:srgbClr val="24292E"/>
                </a:solidFill>
                <a:latin typeface="Consolas"/>
                <a:cs typeface="Consolas"/>
              </a:rPr>
              <a:t> </a:t>
            </a:r>
            <a:r>
              <a:rPr dirty="0" sz="900" spc="-5">
                <a:solidFill>
                  <a:srgbClr val="005CC5"/>
                </a:solidFill>
                <a:latin typeface="Consolas"/>
                <a:cs typeface="Consolas"/>
              </a:rPr>
              <a:t>true}</a:t>
            </a:r>
            <a:endParaRPr sz="9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27508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10"/>
              <a:t>Roadmap</a:t>
            </a:r>
            <a:r>
              <a:rPr dirty="0" spc="25"/>
              <a:t> </a:t>
            </a:r>
            <a:r>
              <a:rPr dirty="0" spc="90"/>
              <a:t>themes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24" y="1159968"/>
            <a:ext cx="7268209" cy="295910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20"/>
              </a:spcBef>
              <a:buFont typeface="Arial"/>
              <a:buChar char="●"/>
              <a:tabLst>
                <a:tab pos="424815" algn="l"/>
                <a:tab pos="425450" algn="l"/>
              </a:tabLst>
            </a:pPr>
            <a:r>
              <a:rPr dirty="0" sz="2400" spc="114" b="1">
                <a:solidFill>
                  <a:srgbClr val="616161"/>
                </a:solidFill>
                <a:latin typeface="Calibri"/>
                <a:cs typeface="Calibri"/>
              </a:rPr>
              <a:t>GitOps</a:t>
            </a:r>
            <a:r>
              <a:rPr dirty="0" sz="2400" spc="65" b="1">
                <a:solidFill>
                  <a:srgbClr val="616161"/>
                </a:solidFill>
                <a:latin typeface="Calibri"/>
                <a:cs typeface="Calibri"/>
              </a:rPr>
              <a:t> quickstart</a:t>
            </a:r>
            <a:r>
              <a:rPr dirty="0" sz="2400" spc="65">
                <a:solidFill>
                  <a:srgbClr val="616161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lvl="1" marL="882015" marR="5080" indent="-412750">
              <a:lnSpc>
                <a:spcPct val="114599"/>
              </a:lnSpc>
              <a:buFont typeface="Arial"/>
              <a:buChar char="○"/>
              <a:tabLst>
                <a:tab pos="882015" algn="l"/>
                <a:tab pos="882650" algn="l"/>
                <a:tab pos="2306320" algn="l"/>
              </a:tabLst>
            </a:pPr>
            <a:r>
              <a:rPr dirty="0" sz="2400" spc="75">
                <a:solidFill>
                  <a:srgbClr val="616161"/>
                </a:solidFill>
                <a:latin typeface="Calibri"/>
                <a:cs typeface="Calibri"/>
              </a:rPr>
              <a:t>create </a:t>
            </a:r>
            <a:r>
              <a:rPr dirty="0" sz="2400" spc="114">
                <a:solidFill>
                  <a:srgbClr val="616161"/>
                </a:solidFill>
                <a:latin typeface="Calibri"/>
                <a:cs typeface="Calibri"/>
              </a:rPr>
              <a:t>a </a:t>
            </a:r>
            <a:r>
              <a:rPr dirty="0" sz="2400" spc="55">
                <a:solidFill>
                  <a:srgbClr val="616161"/>
                </a:solidFill>
                <a:latin typeface="Calibri"/>
                <a:cs typeface="Calibri"/>
              </a:rPr>
              <a:t>cluster </a:t>
            </a:r>
            <a:r>
              <a:rPr dirty="0" sz="2400">
                <a:solidFill>
                  <a:srgbClr val="616161"/>
                </a:solidFill>
                <a:latin typeface="Calibri"/>
                <a:cs typeface="Calibri"/>
              </a:rPr>
              <a:t>with </a:t>
            </a:r>
            <a:r>
              <a:rPr dirty="0" sz="2400" spc="65">
                <a:solidFill>
                  <a:srgbClr val="616161"/>
                </a:solidFill>
                <a:latin typeface="Calibri"/>
                <a:cs typeface="Calibri"/>
              </a:rPr>
              <a:t>Flux, </a:t>
            </a:r>
            <a:r>
              <a:rPr dirty="0" sz="2400" spc="45">
                <a:solidFill>
                  <a:srgbClr val="616161"/>
                </a:solidFill>
                <a:latin typeface="Calibri"/>
                <a:cs typeface="Calibri"/>
              </a:rPr>
              <a:t>Tiller </a:t>
            </a:r>
            <a:r>
              <a:rPr dirty="0" sz="2400" spc="95">
                <a:solidFill>
                  <a:srgbClr val="616161"/>
                </a:solidFill>
                <a:latin typeface="Calibri"/>
                <a:cs typeface="Calibri"/>
              </a:rPr>
              <a:t>and </a:t>
            </a:r>
            <a:r>
              <a:rPr dirty="0" sz="2400" spc="200">
                <a:solidFill>
                  <a:srgbClr val="616161"/>
                </a:solidFill>
                <a:latin typeface="Calibri"/>
                <a:cs typeface="Calibri"/>
              </a:rPr>
              <a:t>ALB</a:t>
            </a:r>
            <a:r>
              <a:rPr dirty="0" sz="2400" spc="15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2400" spc="105">
                <a:solidFill>
                  <a:srgbClr val="616161"/>
                </a:solidFill>
                <a:latin typeface="Calibri"/>
                <a:cs typeface="Calibri"/>
              </a:rPr>
              <a:t>Ingress  </a:t>
            </a:r>
            <a:r>
              <a:rPr dirty="0" sz="2400" spc="35">
                <a:solidFill>
                  <a:srgbClr val="616161"/>
                </a:solidFill>
                <a:latin typeface="Calibri"/>
                <a:cs typeface="Calibri"/>
              </a:rPr>
              <a:t>controller	</a:t>
            </a:r>
            <a:r>
              <a:rPr dirty="0" sz="2400" spc="50">
                <a:solidFill>
                  <a:srgbClr val="616161"/>
                </a:solidFill>
                <a:latin typeface="Calibri"/>
                <a:cs typeface="Calibri"/>
              </a:rPr>
              <a:t>pre-installed</a:t>
            </a:r>
            <a:endParaRPr sz="2400">
              <a:latin typeface="Calibri"/>
              <a:cs typeface="Calibri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Font typeface="Arial"/>
              <a:buChar char="●"/>
              <a:tabLst>
                <a:tab pos="424815" algn="l"/>
                <a:tab pos="425450" algn="l"/>
              </a:tabLst>
            </a:pPr>
            <a:r>
              <a:rPr dirty="0" sz="2400" spc="90" b="1">
                <a:solidFill>
                  <a:srgbClr val="616161"/>
                </a:solidFill>
                <a:latin typeface="Calibri"/>
                <a:cs typeface="Calibri"/>
              </a:rPr>
              <a:t>Declarative </a:t>
            </a:r>
            <a:r>
              <a:rPr dirty="0" sz="2400" spc="85" b="1">
                <a:solidFill>
                  <a:srgbClr val="616161"/>
                </a:solidFill>
                <a:latin typeface="Calibri"/>
                <a:cs typeface="Calibri"/>
              </a:rPr>
              <a:t>cluster</a:t>
            </a:r>
            <a:r>
              <a:rPr dirty="0" sz="2400" spc="45" b="1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2400" spc="75" b="1">
                <a:solidFill>
                  <a:srgbClr val="616161"/>
                </a:solidFill>
                <a:latin typeface="Calibri"/>
                <a:cs typeface="Calibri"/>
              </a:rPr>
              <a:t>conﬁguration</a:t>
            </a:r>
            <a:r>
              <a:rPr dirty="0" sz="2400" spc="75">
                <a:solidFill>
                  <a:srgbClr val="616161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lvl="1" marL="882015" indent="-412750">
              <a:lnSpc>
                <a:spcPct val="100000"/>
              </a:lnSpc>
              <a:spcBef>
                <a:spcPts val="420"/>
              </a:spcBef>
              <a:buFont typeface="Arial"/>
              <a:buChar char="○"/>
              <a:tabLst>
                <a:tab pos="882015" algn="l"/>
                <a:tab pos="882650" algn="l"/>
              </a:tabLst>
            </a:pPr>
            <a:r>
              <a:rPr dirty="0" sz="2400" spc="-5">
                <a:solidFill>
                  <a:srgbClr val="616161"/>
                </a:solidFill>
                <a:latin typeface="Consolas"/>
                <a:cs typeface="Consolas"/>
              </a:rPr>
              <a:t>eksctl apply </a:t>
            </a:r>
            <a:r>
              <a:rPr dirty="0" sz="2400" spc="-100">
                <a:solidFill>
                  <a:srgbClr val="616161"/>
                </a:solidFill>
                <a:latin typeface="Calibri"/>
                <a:cs typeface="Calibri"/>
              </a:rPr>
              <a:t>&amp; </a:t>
            </a:r>
            <a:r>
              <a:rPr dirty="0" sz="2400" spc="80">
                <a:solidFill>
                  <a:srgbClr val="616161"/>
                </a:solidFill>
                <a:latin typeface="Calibri"/>
                <a:cs typeface="Calibri"/>
              </a:rPr>
              <a:t>Cluster</a:t>
            </a:r>
            <a:r>
              <a:rPr dirty="0" sz="2400" spc="-16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2400" spc="105">
                <a:solidFill>
                  <a:srgbClr val="616161"/>
                </a:solidFill>
                <a:latin typeface="Calibri"/>
                <a:cs typeface="Calibri"/>
              </a:rPr>
              <a:t>API</a:t>
            </a:r>
            <a:endParaRPr sz="2400">
              <a:latin typeface="Calibri"/>
              <a:cs typeface="Calibri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Font typeface="Arial"/>
              <a:buChar char="●"/>
              <a:tabLst>
                <a:tab pos="424815" algn="l"/>
                <a:tab pos="425450" algn="l"/>
              </a:tabLst>
            </a:pPr>
            <a:r>
              <a:rPr dirty="0" sz="2400" spc="110" b="1">
                <a:solidFill>
                  <a:srgbClr val="616161"/>
                </a:solidFill>
                <a:latin typeface="Calibri"/>
                <a:cs typeface="Calibri"/>
              </a:rPr>
              <a:t>Cluster</a:t>
            </a:r>
            <a:r>
              <a:rPr dirty="0" sz="2400" spc="65" b="1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2400" spc="80" b="1">
                <a:solidFill>
                  <a:srgbClr val="616161"/>
                </a:solidFill>
                <a:latin typeface="Calibri"/>
                <a:cs typeface="Calibri"/>
              </a:rPr>
              <a:t>add-ons:</a:t>
            </a:r>
            <a:endParaRPr sz="2400">
              <a:latin typeface="Calibri"/>
              <a:cs typeface="Calibri"/>
            </a:endParaRPr>
          </a:p>
          <a:p>
            <a:pPr lvl="1" marL="882015" indent="-412750">
              <a:lnSpc>
                <a:spcPct val="100000"/>
              </a:lnSpc>
              <a:spcBef>
                <a:spcPts val="420"/>
              </a:spcBef>
              <a:buFont typeface="Arial"/>
              <a:buChar char="○"/>
              <a:tabLst>
                <a:tab pos="882015" algn="l"/>
                <a:tab pos="882650" algn="l"/>
              </a:tabLst>
            </a:pPr>
            <a:r>
              <a:rPr dirty="0" sz="2400" spc="155">
                <a:solidFill>
                  <a:srgbClr val="616161"/>
                </a:solidFill>
                <a:latin typeface="Calibri"/>
                <a:cs typeface="Calibri"/>
              </a:rPr>
              <a:t>SIG </a:t>
            </a:r>
            <a:r>
              <a:rPr dirty="0" sz="2400" spc="80">
                <a:solidFill>
                  <a:srgbClr val="616161"/>
                </a:solidFill>
                <a:latin typeface="Calibri"/>
                <a:cs typeface="Calibri"/>
              </a:rPr>
              <a:t>Cluster </a:t>
            </a:r>
            <a:r>
              <a:rPr dirty="0" sz="2400" spc="95">
                <a:solidFill>
                  <a:srgbClr val="616161"/>
                </a:solidFill>
                <a:latin typeface="Calibri"/>
                <a:cs typeface="Calibri"/>
              </a:rPr>
              <a:t>Lifecycle add-ons</a:t>
            </a:r>
            <a:r>
              <a:rPr dirty="0" sz="2400" spc="-3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2400" spc="150">
                <a:solidFill>
                  <a:srgbClr val="616161"/>
                </a:solidFill>
                <a:latin typeface="Calibri"/>
                <a:cs typeface="Calibri"/>
              </a:rPr>
              <a:t>spec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16859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95"/>
              <a:t>Next</a:t>
            </a:r>
            <a:r>
              <a:rPr dirty="0" spc="15"/>
              <a:t> </a:t>
            </a:r>
            <a:r>
              <a:rPr dirty="0" spc="120"/>
              <a:t>steps</a:t>
            </a:r>
          </a:p>
        </p:txBody>
      </p:sp>
      <p:sp>
        <p:nvSpPr>
          <p:cNvPr id="3" name="object 3"/>
          <p:cNvSpPr/>
          <p:nvPr/>
        </p:nvSpPr>
        <p:spPr>
          <a:xfrm>
            <a:off x="358779" y="1224104"/>
            <a:ext cx="8294712" cy="2432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54075" y="3925225"/>
            <a:ext cx="835849" cy="8358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214947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65"/>
              <a:t>Let’s</a:t>
            </a:r>
            <a:r>
              <a:rPr dirty="0" spc="20"/>
              <a:t> </a:t>
            </a:r>
            <a:r>
              <a:rPr dirty="0" spc="130"/>
              <a:t>Connect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216355"/>
            <a:ext cx="4603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95">
                <a:solidFill>
                  <a:srgbClr val="616161"/>
                </a:solidFill>
                <a:latin typeface="Calibri"/>
                <a:cs typeface="Calibri"/>
              </a:rPr>
              <a:t>Join </a:t>
            </a:r>
            <a:r>
              <a:rPr dirty="0" sz="1800" spc="30">
                <a:solidFill>
                  <a:srgbClr val="616161"/>
                </a:solidFill>
                <a:latin typeface="Calibri"/>
                <a:cs typeface="Calibri"/>
              </a:rPr>
              <a:t>the </a:t>
            </a:r>
            <a:r>
              <a:rPr dirty="0" sz="1800" spc="35">
                <a:solidFill>
                  <a:srgbClr val="616161"/>
                </a:solidFill>
                <a:latin typeface="Calibri"/>
                <a:cs typeface="Calibri"/>
              </a:rPr>
              <a:t>community </a:t>
            </a: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Slack:</a:t>
            </a:r>
            <a:r>
              <a:rPr dirty="0" sz="1800" spc="2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60" b="1">
                <a:solidFill>
                  <a:srgbClr val="616161"/>
                </a:solidFill>
                <a:latin typeface="Calibri"/>
                <a:cs typeface="Calibri"/>
              </a:rPr>
              <a:t>slack.weave.works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5249" y="2205051"/>
            <a:ext cx="3568700" cy="1682750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414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25">
                <a:solidFill>
                  <a:srgbClr val="616161"/>
                </a:solidFill>
                <a:latin typeface="Calibri"/>
                <a:cs typeface="Calibri"/>
              </a:rPr>
              <a:t>Github:</a:t>
            </a:r>
            <a:r>
              <a:rPr dirty="0" sz="1800" spc="5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616161"/>
                </a:solidFill>
                <a:latin typeface="Calibri"/>
                <a:cs typeface="Calibri"/>
              </a:rPr>
              <a:t>weaveworks/eksctl</a:t>
            </a:r>
            <a:endParaRPr sz="1800">
              <a:latin typeface="Calibri"/>
              <a:cs typeface="Calibri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-10">
                <a:solidFill>
                  <a:srgbClr val="616161"/>
                </a:solidFill>
                <a:latin typeface="Calibri"/>
                <a:cs typeface="Calibri"/>
              </a:rPr>
              <a:t>Twitter:</a:t>
            </a:r>
            <a:endParaRPr sz="1800">
              <a:latin typeface="Calibri"/>
              <a:cs typeface="Calibri"/>
            </a:endParaRPr>
          </a:p>
          <a:p>
            <a:pPr marL="379095" marR="5080">
              <a:lnSpc>
                <a:spcPct val="187500"/>
              </a:lnSpc>
            </a:pPr>
            <a:r>
              <a:rPr dirty="0" sz="1800" spc="35">
                <a:solidFill>
                  <a:srgbClr val="616161"/>
                </a:solidFill>
                <a:latin typeface="Calibri"/>
                <a:cs typeface="Calibri"/>
              </a:rPr>
              <a:t>@errordeveloper</a:t>
            </a:r>
            <a:r>
              <a:rPr dirty="0" sz="1800" spc="1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616161"/>
                </a:solidFill>
                <a:latin typeface="Calibri"/>
                <a:cs typeface="Calibri"/>
              </a:rPr>
              <a:t>@weaveworks  @mhausenblas</a:t>
            </a:r>
            <a:r>
              <a:rPr dirty="0" sz="1800" spc="5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616161"/>
                </a:solidFill>
                <a:latin typeface="Calibri"/>
                <a:cs typeface="Calibri"/>
              </a:rPr>
              <a:t>@awscloud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641286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30"/>
              <a:t>Amazon </a:t>
            </a:r>
            <a:r>
              <a:rPr dirty="0" spc="85"/>
              <a:t>Elastic </a:t>
            </a:r>
            <a:r>
              <a:rPr dirty="0" spc="100"/>
              <a:t>Kubernetes </a:t>
            </a:r>
            <a:r>
              <a:rPr dirty="0" spc="135"/>
              <a:t>Service</a:t>
            </a:r>
            <a:r>
              <a:rPr dirty="0" spc="60"/>
              <a:t> </a:t>
            </a:r>
            <a:r>
              <a:rPr dirty="0" spc="95"/>
              <a:t>(EKS)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5993" y="1184098"/>
            <a:ext cx="6923405" cy="3121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8615" marR="5080" indent="-336550">
              <a:lnSpc>
                <a:spcPct val="116100"/>
              </a:lnSpc>
              <a:spcBef>
                <a:spcPts val="100"/>
              </a:spcBef>
              <a:buClr>
                <a:srgbClr val="616161"/>
              </a:buClr>
              <a:buFont typeface="Arial"/>
              <a:buChar char="●"/>
              <a:tabLst>
                <a:tab pos="347980" algn="l"/>
                <a:tab pos="349250" algn="l"/>
              </a:tabLst>
            </a:pPr>
            <a:r>
              <a:rPr dirty="0" sz="1400" spc="130">
                <a:latin typeface="Calibri"/>
                <a:cs typeface="Calibri"/>
              </a:rPr>
              <a:t>EKS </a:t>
            </a:r>
            <a:r>
              <a:rPr dirty="0" sz="1400" spc="45">
                <a:latin typeface="Calibri"/>
                <a:cs typeface="Calibri"/>
              </a:rPr>
              <a:t>is </a:t>
            </a:r>
            <a:r>
              <a:rPr dirty="0" sz="1400" spc="65">
                <a:latin typeface="Calibri"/>
                <a:cs typeface="Calibri"/>
              </a:rPr>
              <a:t>a </a:t>
            </a:r>
            <a:r>
              <a:rPr dirty="0" sz="1400" spc="10">
                <a:latin typeface="Calibri"/>
                <a:cs typeface="Calibri"/>
              </a:rPr>
              <a:t>platform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15">
                <a:latin typeface="Calibri"/>
                <a:cs typeface="Calibri"/>
              </a:rPr>
              <a:t>run </a:t>
            </a:r>
            <a:r>
              <a:rPr dirty="0" sz="1400" spc="50" b="1">
                <a:latin typeface="Calibri"/>
                <a:cs typeface="Calibri"/>
              </a:rPr>
              <a:t>production-grade </a:t>
            </a:r>
            <a:r>
              <a:rPr dirty="0" sz="1400" spc="35" b="1">
                <a:latin typeface="Calibri"/>
                <a:cs typeface="Calibri"/>
              </a:rPr>
              <a:t>workloads</a:t>
            </a:r>
            <a:r>
              <a:rPr dirty="0" sz="1400" spc="35">
                <a:latin typeface="Calibri"/>
                <a:cs typeface="Calibri"/>
              </a:rPr>
              <a:t>—security </a:t>
            </a:r>
            <a:r>
              <a:rPr dirty="0" sz="1400" spc="55">
                <a:latin typeface="Calibri"/>
                <a:cs typeface="Calibri"/>
              </a:rPr>
              <a:t>and </a:t>
            </a:r>
            <a:r>
              <a:rPr dirty="0" sz="1400" spc="15">
                <a:latin typeface="Calibri"/>
                <a:cs typeface="Calibri"/>
              </a:rPr>
              <a:t>reliability </a:t>
            </a:r>
            <a:r>
              <a:rPr dirty="0" sz="1400" spc="40">
                <a:latin typeface="Calibri"/>
                <a:cs typeface="Calibri"/>
              </a:rPr>
              <a:t>are </a:t>
            </a:r>
            <a:r>
              <a:rPr dirty="0" sz="1400" spc="20">
                <a:latin typeface="Calibri"/>
                <a:cs typeface="Calibri"/>
              </a:rPr>
              <a:t>our  </a:t>
            </a:r>
            <a:r>
              <a:rPr dirty="0" sz="1400" spc="-5">
                <a:latin typeface="Calibri"/>
                <a:cs typeface="Calibri"/>
              </a:rPr>
              <a:t>ﬁrst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priority.</a:t>
            </a:r>
            <a:endParaRPr sz="1400">
              <a:latin typeface="Calibri"/>
              <a:cs typeface="Calibri"/>
            </a:endParaRPr>
          </a:p>
          <a:p>
            <a:pPr marL="348615" marR="8255" indent="-336550">
              <a:lnSpc>
                <a:spcPct val="116100"/>
              </a:lnSpc>
              <a:spcBef>
                <a:spcPts val="975"/>
              </a:spcBef>
              <a:buClr>
                <a:srgbClr val="616161"/>
              </a:buClr>
              <a:buFont typeface="Arial"/>
              <a:buChar char="●"/>
              <a:tabLst>
                <a:tab pos="347980" algn="l"/>
                <a:tab pos="349250" algn="l"/>
              </a:tabLst>
            </a:pPr>
            <a:r>
              <a:rPr dirty="0" sz="1400" spc="130">
                <a:latin typeface="Calibri"/>
                <a:cs typeface="Calibri"/>
              </a:rPr>
              <a:t>EKS </a:t>
            </a:r>
            <a:r>
              <a:rPr dirty="0" sz="1400" spc="50">
                <a:latin typeface="Calibri"/>
                <a:cs typeface="Calibri"/>
              </a:rPr>
              <a:t>provides </a:t>
            </a:r>
            <a:r>
              <a:rPr dirty="0" sz="1400" spc="65">
                <a:latin typeface="Calibri"/>
                <a:cs typeface="Calibri"/>
              </a:rPr>
              <a:t>a </a:t>
            </a:r>
            <a:r>
              <a:rPr dirty="0" sz="1400" spc="40" b="1">
                <a:latin typeface="Calibri"/>
                <a:cs typeface="Calibri"/>
              </a:rPr>
              <a:t>native </a:t>
            </a:r>
            <a:r>
              <a:rPr dirty="0" sz="1400" spc="65" b="1">
                <a:latin typeface="Calibri"/>
                <a:cs typeface="Calibri"/>
              </a:rPr>
              <a:t>and </a:t>
            </a:r>
            <a:r>
              <a:rPr dirty="0" sz="1400" spc="50" b="1">
                <a:latin typeface="Calibri"/>
                <a:cs typeface="Calibri"/>
              </a:rPr>
              <a:t>upstream </a:t>
            </a:r>
            <a:r>
              <a:rPr dirty="0" sz="1400" spc="55" b="1">
                <a:latin typeface="Calibri"/>
                <a:cs typeface="Calibri"/>
              </a:rPr>
              <a:t>Kubernetes </a:t>
            </a:r>
            <a:r>
              <a:rPr dirty="0" sz="1400" spc="50">
                <a:latin typeface="Calibri"/>
                <a:cs typeface="Calibri"/>
              </a:rPr>
              <a:t>experience. </a:t>
            </a:r>
            <a:r>
              <a:rPr dirty="0" sz="1400" spc="60">
                <a:latin typeface="Calibri"/>
                <a:cs typeface="Calibri"/>
              </a:rPr>
              <a:t>This </a:t>
            </a:r>
            <a:r>
              <a:rPr dirty="0" sz="1400" spc="45">
                <a:latin typeface="Calibri"/>
                <a:cs typeface="Calibri"/>
              </a:rPr>
              <a:t>means,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130">
                <a:latin typeface="Calibri"/>
                <a:cs typeface="Calibri"/>
              </a:rPr>
              <a:t>EKS  </a:t>
            </a:r>
            <a:r>
              <a:rPr dirty="0" sz="1400" spc="50">
                <a:latin typeface="Calibri"/>
                <a:cs typeface="Calibri"/>
              </a:rPr>
              <a:t>you </a:t>
            </a:r>
            <a:r>
              <a:rPr dirty="0" sz="1400" spc="55">
                <a:latin typeface="Calibri"/>
                <a:cs typeface="Calibri"/>
              </a:rPr>
              <a:t>get </a:t>
            </a:r>
            <a:r>
              <a:rPr dirty="0" sz="1400" spc="20">
                <a:latin typeface="Calibri"/>
                <a:cs typeface="Calibri"/>
              </a:rPr>
              <a:t>vanilla, </a:t>
            </a:r>
            <a:r>
              <a:rPr dirty="0" sz="1400" spc="30">
                <a:latin typeface="Calibri"/>
                <a:cs typeface="Calibri"/>
              </a:rPr>
              <a:t>un-forked </a:t>
            </a:r>
            <a:r>
              <a:rPr dirty="0" sz="1400" spc="40">
                <a:latin typeface="Calibri"/>
                <a:cs typeface="Calibri"/>
              </a:rPr>
              <a:t>Kubernetes. </a:t>
            </a:r>
            <a:r>
              <a:rPr dirty="0" sz="1400" spc="5">
                <a:latin typeface="Calibri"/>
                <a:cs typeface="Calibri"/>
              </a:rPr>
              <a:t>In </a:t>
            </a:r>
            <a:r>
              <a:rPr dirty="0" sz="1400" spc="70">
                <a:latin typeface="Calibri"/>
                <a:cs typeface="Calibri"/>
              </a:rPr>
              <a:t>keeping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20">
                <a:latin typeface="Calibri"/>
                <a:cs typeface="Calibri"/>
              </a:rPr>
              <a:t>our </a:t>
            </a:r>
            <a:r>
              <a:rPr dirty="0" sz="1400" spc="-5">
                <a:latin typeface="Calibri"/>
                <a:cs typeface="Calibri"/>
              </a:rPr>
              <a:t>ﬁrst </a:t>
            </a:r>
            <a:r>
              <a:rPr dirty="0" sz="1400" spc="10">
                <a:latin typeface="Calibri"/>
                <a:cs typeface="Calibri"/>
              </a:rPr>
              <a:t>tenant, </a:t>
            </a:r>
            <a:r>
              <a:rPr dirty="0" sz="1400" spc="55">
                <a:latin typeface="Calibri"/>
                <a:cs typeface="Calibri"/>
              </a:rPr>
              <a:t>we ensure </a:t>
            </a:r>
            <a:r>
              <a:rPr dirty="0" sz="1400" spc="20">
                <a:latin typeface="Calibri"/>
                <a:cs typeface="Calibri"/>
              </a:rPr>
              <a:t>the  </a:t>
            </a:r>
            <a:r>
              <a:rPr dirty="0" sz="1400" spc="50">
                <a:latin typeface="Calibri"/>
                <a:cs typeface="Calibri"/>
              </a:rPr>
              <a:t>Kubernetes versions </a:t>
            </a:r>
            <a:r>
              <a:rPr dirty="0" sz="1400" spc="55">
                <a:latin typeface="Calibri"/>
                <a:cs typeface="Calibri"/>
              </a:rPr>
              <a:t>we </a:t>
            </a:r>
            <a:r>
              <a:rPr dirty="0" sz="1400" spc="15">
                <a:latin typeface="Calibri"/>
                <a:cs typeface="Calibri"/>
              </a:rPr>
              <a:t>run </a:t>
            </a:r>
            <a:r>
              <a:rPr dirty="0" sz="1400" spc="60">
                <a:latin typeface="Calibri"/>
                <a:cs typeface="Calibri"/>
              </a:rPr>
              <a:t>have </a:t>
            </a:r>
            <a:r>
              <a:rPr dirty="0" sz="1400" spc="30">
                <a:latin typeface="Calibri"/>
                <a:cs typeface="Calibri"/>
              </a:rPr>
              <a:t>security-related </a:t>
            </a:r>
            <a:r>
              <a:rPr dirty="0" sz="1400" spc="45">
                <a:latin typeface="Calibri"/>
                <a:cs typeface="Calibri"/>
              </a:rPr>
              <a:t>patches, </a:t>
            </a:r>
            <a:r>
              <a:rPr dirty="0" sz="1400" spc="65">
                <a:latin typeface="Calibri"/>
                <a:cs typeface="Calibri"/>
              </a:rPr>
              <a:t>even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5">
                <a:latin typeface="Calibri"/>
                <a:cs typeface="Calibri"/>
              </a:rPr>
              <a:t>older, </a:t>
            </a:r>
            <a:r>
              <a:rPr dirty="0" sz="1400" spc="45">
                <a:latin typeface="Calibri"/>
                <a:cs typeface="Calibri"/>
              </a:rPr>
              <a:t>supported  </a:t>
            </a:r>
            <a:r>
              <a:rPr dirty="0" sz="1400" spc="50">
                <a:latin typeface="Calibri"/>
                <a:cs typeface="Calibri"/>
              </a:rPr>
              <a:t>versions </a:t>
            </a:r>
            <a:r>
              <a:rPr dirty="0" sz="1400" spc="85">
                <a:latin typeface="Calibri"/>
                <a:cs typeface="Calibri"/>
              </a:rPr>
              <a:t>as </a:t>
            </a:r>
            <a:r>
              <a:rPr dirty="0" sz="1400" spc="45">
                <a:latin typeface="Calibri"/>
                <a:cs typeface="Calibri"/>
              </a:rPr>
              <a:t>quickly </a:t>
            </a:r>
            <a:r>
              <a:rPr dirty="0" sz="1400" spc="85">
                <a:latin typeface="Calibri"/>
                <a:cs typeface="Calibri"/>
              </a:rPr>
              <a:t>as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45">
                <a:latin typeface="Calibri"/>
                <a:cs typeface="Calibri"/>
              </a:rPr>
              <a:t>possible.</a:t>
            </a:r>
            <a:endParaRPr sz="1400">
              <a:latin typeface="Calibri"/>
              <a:cs typeface="Calibri"/>
            </a:endParaRPr>
          </a:p>
          <a:p>
            <a:pPr marL="348615" marR="405130" indent="-336550">
              <a:lnSpc>
                <a:spcPct val="116100"/>
              </a:lnSpc>
              <a:spcBef>
                <a:spcPts val="969"/>
              </a:spcBef>
              <a:buClr>
                <a:srgbClr val="616161"/>
              </a:buClr>
              <a:buFont typeface="Arial"/>
              <a:buChar char="●"/>
              <a:tabLst>
                <a:tab pos="347980" algn="l"/>
                <a:tab pos="349250" algn="l"/>
              </a:tabLst>
            </a:pPr>
            <a:r>
              <a:rPr dirty="0" sz="1400" spc="-25">
                <a:latin typeface="Calibri"/>
                <a:cs typeface="Calibri"/>
              </a:rPr>
              <a:t>If </a:t>
            </a:r>
            <a:r>
              <a:rPr dirty="0" sz="1400" spc="50">
                <a:latin typeface="Calibri"/>
                <a:cs typeface="Calibri"/>
              </a:rPr>
              <a:t>you </a:t>
            </a:r>
            <a:r>
              <a:rPr dirty="0" sz="1400" spc="15">
                <a:latin typeface="Calibri"/>
                <a:cs typeface="Calibri"/>
              </a:rPr>
              <a:t>want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75">
                <a:latin typeface="Calibri"/>
                <a:cs typeface="Calibri"/>
              </a:rPr>
              <a:t>use </a:t>
            </a:r>
            <a:r>
              <a:rPr dirty="0" sz="1400" spc="25">
                <a:latin typeface="Calibri"/>
                <a:cs typeface="Calibri"/>
              </a:rPr>
              <a:t>additional </a:t>
            </a:r>
            <a:r>
              <a:rPr dirty="0" sz="1400" spc="65">
                <a:latin typeface="Calibri"/>
                <a:cs typeface="Calibri"/>
              </a:rPr>
              <a:t>AWS </a:t>
            </a:r>
            <a:r>
              <a:rPr dirty="0" sz="1400" spc="50">
                <a:latin typeface="Calibri"/>
                <a:cs typeface="Calibri"/>
              </a:rPr>
              <a:t>services, </a:t>
            </a:r>
            <a:r>
              <a:rPr dirty="0" sz="1400" spc="20">
                <a:latin typeface="Calibri"/>
                <a:cs typeface="Calibri"/>
              </a:rPr>
              <a:t>the </a:t>
            </a:r>
            <a:r>
              <a:rPr dirty="0" sz="1400" spc="45" b="1">
                <a:latin typeface="Calibri"/>
                <a:cs typeface="Calibri"/>
              </a:rPr>
              <a:t>integrations </a:t>
            </a:r>
            <a:r>
              <a:rPr dirty="0" sz="1400" spc="40">
                <a:latin typeface="Calibri"/>
                <a:cs typeface="Calibri"/>
              </a:rPr>
              <a:t>are </a:t>
            </a:r>
            <a:r>
              <a:rPr dirty="0" sz="1400" spc="85">
                <a:latin typeface="Calibri"/>
                <a:cs typeface="Calibri"/>
              </a:rPr>
              <a:t>as </a:t>
            </a:r>
            <a:r>
              <a:rPr dirty="0" sz="1400" spc="75" b="1">
                <a:latin typeface="Calibri"/>
                <a:cs typeface="Calibri"/>
              </a:rPr>
              <a:t>seamless </a:t>
            </a:r>
            <a:r>
              <a:rPr dirty="0" sz="1400" spc="85">
                <a:latin typeface="Calibri"/>
                <a:cs typeface="Calibri"/>
              </a:rPr>
              <a:t>as  </a:t>
            </a:r>
            <a:r>
              <a:rPr dirty="0" sz="1400" spc="45">
                <a:latin typeface="Calibri"/>
                <a:cs typeface="Calibri"/>
              </a:rPr>
              <a:t>possible.</a:t>
            </a:r>
            <a:endParaRPr sz="1400">
              <a:latin typeface="Calibri"/>
              <a:cs typeface="Calibri"/>
            </a:endParaRPr>
          </a:p>
          <a:p>
            <a:pPr marL="348615" marR="37465" indent="-336550">
              <a:lnSpc>
                <a:spcPct val="116100"/>
              </a:lnSpc>
              <a:spcBef>
                <a:spcPts val="975"/>
              </a:spcBef>
              <a:buClr>
                <a:srgbClr val="616161"/>
              </a:buClr>
              <a:buFont typeface="Arial"/>
              <a:buChar char="●"/>
              <a:tabLst>
                <a:tab pos="347980" algn="l"/>
                <a:tab pos="349250" algn="l"/>
              </a:tabLst>
            </a:pPr>
            <a:r>
              <a:rPr dirty="0" sz="1400" spc="80">
                <a:latin typeface="Calibri"/>
                <a:cs typeface="Calibri"/>
              </a:rPr>
              <a:t>The </a:t>
            </a:r>
            <a:r>
              <a:rPr dirty="0" sz="1400" spc="130">
                <a:latin typeface="Calibri"/>
                <a:cs typeface="Calibri"/>
              </a:rPr>
              <a:t>EKS </a:t>
            </a:r>
            <a:r>
              <a:rPr dirty="0" sz="1400" spc="45" b="1">
                <a:latin typeface="Calibri"/>
                <a:cs typeface="Calibri"/>
              </a:rPr>
              <a:t>team </a:t>
            </a:r>
            <a:r>
              <a:rPr dirty="0" sz="1400" spc="10">
                <a:latin typeface="Calibri"/>
                <a:cs typeface="Calibri"/>
              </a:rPr>
              <a:t>in </a:t>
            </a:r>
            <a:r>
              <a:rPr dirty="0" sz="1400" spc="65">
                <a:latin typeface="Calibri"/>
                <a:cs typeface="Calibri"/>
              </a:rPr>
              <a:t>AWS </a:t>
            </a:r>
            <a:r>
              <a:rPr dirty="0" sz="1400" spc="45" b="1">
                <a:latin typeface="Calibri"/>
                <a:cs typeface="Calibri"/>
              </a:rPr>
              <a:t>actively contributes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20">
                <a:latin typeface="Calibri"/>
                <a:cs typeface="Calibri"/>
              </a:rPr>
              <a:t>the </a:t>
            </a:r>
            <a:r>
              <a:rPr dirty="0" sz="1400" spc="50" b="1">
                <a:latin typeface="Calibri"/>
                <a:cs typeface="Calibri"/>
              </a:rPr>
              <a:t>upstream </a:t>
            </a:r>
            <a:r>
              <a:rPr dirty="0" sz="1400" spc="55" b="1">
                <a:latin typeface="Calibri"/>
                <a:cs typeface="Calibri"/>
              </a:rPr>
              <a:t>Kubernetes </a:t>
            </a:r>
            <a:r>
              <a:rPr dirty="0" sz="1400" spc="30">
                <a:latin typeface="Calibri"/>
                <a:cs typeface="Calibri"/>
              </a:rPr>
              <a:t>project </a:t>
            </a:r>
            <a:r>
              <a:rPr dirty="0" sz="1400" spc="55">
                <a:latin typeface="Calibri"/>
                <a:cs typeface="Calibri"/>
              </a:rPr>
              <a:t>and  </a:t>
            </a:r>
            <a:r>
              <a:rPr dirty="0" sz="1400" spc="20">
                <a:latin typeface="Calibri"/>
                <a:cs typeface="Calibri"/>
              </a:rPr>
              <a:t>the </a:t>
            </a:r>
            <a:r>
              <a:rPr dirty="0" sz="1400" spc="30">
                <a:latin typeface="Calibri"/>
                <a:cs typeface="Calibri"/>
              </a:rPr>
              <a:t>wider </a:t>
            </a:r>
            <a:r>
              <a:rPr dirty="0" sz="1400" spc="150">
                <a:latin typeface="Calibri"/>
                <a:cs typeface="Calibri"/>
              </a:rPr>
              <a:t>CNCF </a:t>
            </a:r>
            <a:r>
              <a:rPr dirty="0" sz="1400" spc="20">
                <a:latin typeface="Calibri"/>
                <a:cs typeface="Calibri"/>
              </a:rPr>
              <a:t>activities, </a:t>
            </a:r>
            <a:r>
              <a:rPr dirty="0" sz="1400" spc="25">
                <a:latin typeface="Calibri"/>
                <a:cs typeface="Calibri"/>
              </a:rPr>
              <a:t>both </a:t>
            </a:r>
            <a:r>
              <a:rPr dirty="0" sz="1400" spc="45">
                <a:latin typeface="Calibri"/>
                <a:cs typeface="Calibri"/>
              </a:rPr>
              <a:t>on </a:t>
            </a:r>
            <a:r>
              <a:rPr dirty="0" sz="1400" spc="20">
                <a:latin typeface="Calibri"/>
                <a:cs typeface="Calibri"/>
              </a:rPr>
              <a:t>the </a:t>
            </a:r>
            <a:r>
              <a:rPr dirty="0" sz="1400" spc="40">
                <a:latin typeface="Calibri"/>
                <a:cs typeface="Calibri"/>
              </a:rPr>
              <a:t>technical level </a:t>
            </a:r>
            <a:r>
              <a:rPr dirty="0" sz="1400" spc="85">
                <a:latin typeface="Calibri"/>
                <a:cs typeface="Calibri"/>
              </a:rPr>
              <a:t>as </a:t>
            </a:r>
            <a:r>
              <a:rPr dirty="0" sz="1400" spc="25">
                <a:latin typeface="Calibri"/>
                <a:cs typeface="Calibri"/>
              </a:rPr>
              <a:t>well </a:t>
            </a:r>
            <a:r>
              <a:rPr dirty="0" sz="1400" spc="85">
                <a:latin typeface="Calibri"/>
                <a:cs typeface="Calibri"/>
              </a:rPr>
              <a:t>as </a:t>
            </a:r>
            <a:r>
              <a:rPr dirty="0" sz="1400" spc="10">
                <a:latin typeface="Calibri"/>
                <a:cs typeface="Calibri"/>
              </a:rPr>
              <a:t>community, </a:t>
            </a:r>
            <a:r>
              <a:rPr dirty="0" sz="1400">
                <a:latin typeface="Calibri"/>
                <a:cs typeface="Calibri"/>
              </a:rPr>
              <a:t>from  </a:t>
            </a:r>
            <a:r>
              <a:rPr dirty="0" sz="1400" spc="40">
                <a:latin typeface="Calibri"/>
                <a:cs typeface="Calibri"/>
              </a:rPr>
              <a:t>communicating </a:t>
            </a:r>
            <a:r>
              <a:rPr dirty="0" sz="1400" spc="80">
                <a:latin typeface="Calibri"/>
                <a:cs typeface="Calibri"/>
              </a:rPr>
              <a:t>good </a:t>
            </a:r>
            <a:r>
              <a:rPr dirty="0" sz="1400" spc="45">
                <a:latin typeface="Calibri"/>
                <a:cs typeface="Calibri"/>
              </a:rPr>
              <a:t>practices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20">
                <a:latin typeface="Calibri"/>
                <a:cs typeface="Calibri"/>
              </a:rPr>
              <a:t>participation </a:t>
            </a:r>
            <a:r>
              <a:rPr dirty="0" sz="1400" spc="10">
                <a:latin typeface="Calibri"/>
                <a:cs typeface="Calibri"/>
              </a:rPr>
              <a:t>in </a:t>
            </a:r>
            <a:r>
              <a:rPr dirty="0" sz="1400" spc="90">
                <a:latin typeface="Calibri"/>
                <a:cs typeface="Calibri"/>
              </a:rPr>
              <a:t>SIGs </a:t>
            </a:r>
            <a:r>
              <a:rPr dirty="0" sz="1400" spc="55">
                <a:latin typeface="Calibri"/>
                <a:cs typeface="Calibri"/>
              </a:rPr>
              <a:t>and </a:t>
            </a:r>
            <a:r>
              <a:rPr dirty="0" sz="1400" spc="45">
                <a:latin typeface="Calibri"/>
                <a:cs typeface="Calibri"/>
              </a:rPr>
              <a:t>working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 spc="50">
                <a:latin typeface="Calibri"/>
                <a:cs typeface="Calibri"/>
              </a:rPr>
              <a:t>groups.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30302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20"/>
              <a:t>A </a:t>
            </a:r>
            <a:r>
              <a:rPr dirty="0" spc="110"/>
              <a:t>quick </a:t>
            </a:r>
            <a:r>
              <a:rPr dirty="0" spc="265"/>
              <a:t>EKS</a:t>
            </a:r>
            <a:r>
              <a:rPr dirty="0" spc="-140"/>
              <a:t> </a:t>
            </a:r>
            <a:r>
              <a:rPr dirty="0" spc="75"/>
              <a:t>review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184098"/>
            <a:ext cx="8361680" cy="324485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400" spc="40" b="1">
                <a:latin typeface="Calibri"/>
                <a:cs typeface="Calibri"/>
              </a:rPr>
              <a:t>April </a:t>
            </a:r>
            <a:r>
              <a:rPr dirty="0" sz="1400" spc="130" b="1">
                <a:latin typeface="Calibri"/>
                <a:cs typeface="Calibri"/>
              </a:rPr>
              <a:t>– </a:t>
            </a:r>
            <a:r>
              <a:rPr dirty="0" sz="1400" spc="100" b="1">
                <a:latin typeface="Calibri"/>
                <a:cs typeface="Calibri"/>
              </a:rPr>
              <a:t>June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spc="45" b="1">
                <a:latin typeface="Calibri"/>
                <a:cs typeface="Calibri"/>
              </a:rPr>
              <a:t>2018</a:t>
            </a:r>
            <a:r>
              <a:rPr dirty="0" sz="1400" spc="4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130">
                <a:latin typeface="Calibri"/>
                <a:cs typeface="Calibri"/>
              </a:rPr>
              <a:t>EKS </a:t>
            </a:r>
            <a:r>
              <a:rPr dirty="0" sz="1400" spc="65">
                <a:latin typeface="Calibri"/>
                <a:cs typeface="Calibri"/>
              </a:rPr>
              <a:t>achieves </a:t>
            </a:r>
            <a:r>
              <a:rPr dirty="0" sz="1400" spc="50">
                <a:latin typeface="Calibri"/>
                <a:cs typeface="Calibri"/>
              </a:rPr>
              <a:t>Kubernetes </a:t>
            </a:r>
            <a:r>
              <a:rPr dirty="0" sz="1400" spc="35">
                <a:latin typeface="Calibri"/>
                <a:cs typeface="Calibri"/>
              </a:rPr>
              <a:t>conformance, </a:t>
            </a:r>
            <a:r>
              <a:rPr dirty="0" sz="1400" spc="25">
                <a:latin typeface="Calibri"/>
                <a:cs typeface="Calibri"/>
              </a:rPr>
              <a:t>HIPAA-eligibility, </a:t>
            </a:r>
            <a:r>
              <a:rPr dirty="0" sz="1400" spc="45">
                <a:latin typeface="Calibri"/>
                <a:cs typeface="Calibri"/>
              </a:rPr>
              <a:t>Generally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40">
                <a:latin typeface="Calibri"/>
                <a:cs typeface="Calibri"/>
              </a:rPr>
              <a:t>available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16161"/>
              </a:buClr>
              <a:buFont typeface="Arial"/>
              <a:buChar char="●"/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85" b="1">
                <a:latin typeface="Calibri"/>
                <a:cs typeface="Calibri"/>
              </a:rPr>
              <a:t>July </a:t>
            </a:r>
            <a:r>
              <a:rPr dirty="0" sz="1400" spc="130" b="1">
                <a:latin typeface="Calibri"/>
                <a:cs typeface="Calibri"/>
              </a:rPr>
              <a:t>– </a:t>
            </a:r>
            <a:r>
              <a:rPr dirty="0" sz="1400" spc="60" b="1">
                <a:latin typeface="Calibri"/>
                <a:cs typeface="Calibri"/>
              </a:rPr>
              <a:t>September</a:t>
            </a:r>
            <a:r>
              <a:rPr dirty="0" sz="1400" spc="-100" b="1">
                <a:latin typeface="Calibri"/>
                <a:cs typeface="Calibri"/>
              </a:rPr>
              <a:t> </a:t>
            </a:r>
            <a:r>
              <a:rPr dirty="0" sz="1400" spc="50" b="1">
                <a:latin typeface="Calibri"/>
                <a:cs typeface="Calibri"/>
              </a:rPr>
              <a:t>2018: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65">
                <a:latin typeface="Calibri"/>
                <a:cs typeface="Calibri"/>
              </a:rPr>
              <a:t>Amazon </a:t>
            </a:r>
            <a:r>
              <a:rPr dirty="0" sz="1400" spc="130">
                <a:latin typeface="Calibri"/>
                <a:cs typeface="Calibri"/>
              </a:rPr>
              <a:t>EKS </a:t>
            </a:r>
            <a:r>
              <a:rPr dirty="0" sz="1400" spc="5">
                <a:latin typeface="Calibri"/>
                <a:cs typeface="Calibri"/>
              </a:rPr>
              <a:t>AMI </a:t>
            </a:r>
            <a:r>
              <a:rPr dirty="0" sz="1400" spc="30">
                <a:latin typeface="Calibri"/>
                <a:cs typeface="Calibri"/>
              </a:rPr>
              <a:t>build </a:t>
            </a:r>
            <a:r>
              <a:rPr dirty="0" sz="1400" spc="40">
                <a:latin typeface="Calibri"/>
                <a:cs typeface="Calibri"/>
              </a:rPr>
              <a:t>scripts </a:t>
            </a:r>
            <a:r>
              <a:rPr dirty="0" sz="1400" spc="55">
                <a:latin typeface="Calibri"/>
                <a:cs typeface="Calibri"/>
              </a:rPr>
              <a:t>and </a:t>
            </a:r>
            <a:r>
              <a:rPr dirty="0" sz="1400" spc="45">
                <a:latin typeface="Calibri"/>
                <a:cs typeface="Calibri"/>
              </a:rPr>
              <a:t>CloudFormation </a:t>
            </a:r>
            <a:r>
              <a:rPr dirty="0" sz="1400" spc="30">
                <a:latin typeface="Calibri"/>
                <a:cs typeface="Calibri"/>
              </a:rPr>
              <a:t>templates </a:t>
            </a:r>
            <a:r>
              <a:rPr dirty="0" sz="1400" spc="40">
                <a:latin typeface="Calibri"/>
                <a:cs typeface="Calibri"/>
              </a:rPr>
              <a:t>available </a:t>
            </a:r>
            <a:r>
              <a:rPr dirty="0" sz="1400" spc="10">
                <a:latin typeface="Calibri"/>
                <a:cs typeface="Calibri"/>
              </a:rPr>
              <a:t>in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45">
                <a:latin typeface="Calibri"/>
                <a:cs typeface="Calibri"/>
              </a:rPr>
              <a:t>GitHub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45">
                <a:latin typeface="Calibri"/>
                <a:cs typeface="Calibri"/>
              </a:rPr>
              <a:t>Support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60">
                <a:latin typeface="Calibri"/>
                <a:cs typeface="Calibri"/>
              </a:rPr>
              <a:t>GPU-enabled </a:t>
            </a:r>
            <a:r>
              <a:rPr dirty="0" sz="1400" spc="140">
                <a:latin typeface="Calibri"/>
                <a:cs typeface="Calibri"/>
              </a:rPr>
              <a:t>EC2 </a:t>
            </a:r>
            <a:r>
              <a:rPr dirty="0" sz="1400" spc="40">
                <a:latin typeface="Calibri"/>
                <a:cs typeface="Calibri"/>
              </a:rPr>
              <a:t>instances, </a:t>
            </a:r>
            <a:r>
              <a:rPr dirty="0" sz="1400" spc="35">
                <a:latin typeface="Calibri"/>
                <a:cs typeface="Calibri"/>
              </a:rPr>
              <a:t>support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70">
                <a:latin typeface="Calibri"/>
                <a:cs typeface="Calibri"/>
              </a:rPr>
              <a:t>HPA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40">
                <a:latin typeface="Calibri"/>
                <a:cs typeface="Calibri"/>
              </a:rPr>
              <a:t>custom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30">
                <a:latin typeface="Calibri"/>
                <a:cs typeface="Calibri"/>
              </a:rPr>
              <a:t>metrics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70">
                <a:latin typeface="Calibri"/>
                <a:cs typeface="Calibri"/>
              </a:rPr>
              <a:t>Launches </a:t>
            </a:r>
            <a:r>
              <a:rPr dirty="0" sz="1400" spc="10">
                <a:latin typeface="Calibri"/>
                <a:cs typeface="Calibri"/>
              </a:rPr>
              <a:t>in </a:t>
            </a:r>
            <a:r>
              <a:rPr dirty="0" sz="1400" spc="30">
                <a:latin typeface="Calibri"/>
                <a:cs typeface="Calibri"/>
              </a:rPr>
              <a:t>Dublin,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30">
                <a:latin typeface="Calibri"/>
                <a:cs typeface="Calibri"/>
              </a:rPr>
              <a:t>Ireland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16161"/>
              </a:buClr>
              <a:buFont typeface="Arial"/>
              <a:buChar char="●"/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60" b="1">
                <a:latin typeface="Calibri"/>
                <a:cs typeface="Calibri"/>
              </a:rPr>
              <a:t>October </a:t>
            </a:r>
            <a:r>
              <a:rPr dirty="0" sz="1400" spc="130" b="1">
                <a:latin typeface="Calibri"/>
                <a:cs typeface="Calibri"/>
              </a:rPr>
              <a:t>– </a:t>
            </a:r>
            <a:r>
              <a:rPr dirty="0" sz="1400" spc="70" b="1">
                <a:latin typeface="Calibri"/>
                <a:cs typeface="Calibri"/>
              </a:rPr>
              <a:t>December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45" b="1">
                <a:latin typeface="Calibri"/>
                <a:cs typeface="Calibri"/>
              </a:rPr>
              <a:t>2018</a:t>
            </a:r>
            <a:r>
              <a:rPr dirty="0" sz="1400" spc="4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85">
                <a:latin typeface="Calibri"/>
                <a:cs typeface="Calibri"/>
              </a:rPr>
              <a:t>Adds </a:t>
            </a:r>
            <a:r>
              <a:rPr dirty="0" sz="1400" spc="35">
                <a:latin typeface="Calibri"/>
                <a:cs typeface="Calibri"/>
              </a:rPr>
              <a:t>support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50">
                <a:latin typeface="Calibri"/>
                <a:cs typeface="Calibri"/>
              </a:rPr>
              <a:t>Dynamic Admission </a:t>
            </a:r>
            <a:r>
              <a:rPr dirty="0" sz="1400" spc="35">
                <a:latin typeface="Calibri"/>
                <a:cs typeface="Calibri"/>
              </a:rPr>
              <a:t>Controllers </a:t>
            </a:r>
            <a:r>
              <a:rPr dirty="0" sz="1400" spc="-15">
                <a:latin typeface="Calibri"/>
                <a:cs typeface="Calibri"/>
              </a:rPr>
              <a:t>(Istio), </a:t>
            </a:r>
            <a:r>
              <a:rPr dirty="0" sz="1400" spc="114">
                <a:latin typeface="Calibri"/>
                <a:cs typeface="Calibri"/>
              </a:rPr>
              <a:t>ALB </a:t>
            </a:r>
            <a:r>
              <a:rPr dirty="0" sz="1400" spc="45">
                <a:latin typeface="Calibri"/>
                <a:cs typeface="Calibri"/>
              </a:rPr>
              <a:t>Support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70">
                <a:latin typeface="Calibri"/>
                <a:cs typeface="Calibri"/>
              </a:rPr>
              <a:t>AWS </a:t>
            </a:r>
            <a:r>
              <a:rPr dirty="0" sz="1400" spc="114">
                <a:latin typeface="Calibri"/>
                <a:cs typeface="Calibri"/>
              </a:rPr>
              <a:t>ALB </a:t>
            </a:r>
            <a:r>
              <a:rPr dirty="0" sz="1400" spc="60">
                <a:latin typeface="Calibri"/>
                <a:cs typeface="Calibri"/>
              </a:rPr>
              <a:t>Ingress</a:t>
            </a:r>
            <a:r>
              <a:rPr dirty="0" sz="1400" spc="70">
                <a:latin typeface="Calibri"/>
                <a:cs typeface="Calibri"/>
              </a:rPr>
              <a:t> </a:t>
            </a:r>
            <a:r>
              <a:rPr dirty="0" sz="1400" spc="30">
                <a:latin typeface="Calibri"/>
                <a:cs typeface="Calibri"/>
              </a:rPr>
              <a:t>Controller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70">
                <a:latin typeface="Calibri"/>
                <a:cs typeface="Calibri"/>
              </a:rPr>
              <a:t>Launches </a:t>
            </a:r>
            <a:r>
              <a:rPr dirty="0" sz="1400" spc="10">
                <a:latin typeface="Calibri"/>
                <a:cs typeface="Calibri"/>
              </a:rPr>
              <a:t>in </a:t>
            </a:r>
            <a:r>
              <a:rPr dirty="0" sz="1400" spc="40">
                <a:latin typeface="Calibri"/>
                <a:cs typeface="Calibri"/>
              </a:rPr>
              <a:t>Ohio, </a:t>
            </a:r>
            <a:r>
              <a:rPr dirty="0" sz="1400" spc="15">
                <a:latin typeface="Calibri"/>
                <a:cs typeface="Calibri"/>
              </a:rPr>
              <a:t>Frankfurt, </a:t>
            </a:r>
            <a:r>
              <a:rPr dirty="0" sz="1400" spc="55">
                <a:latin typeface="Calibri"/>
                <a:cs typeface="Calibri"/>
              </a:rPr>
              <a:t>Singapore, </a:t>
            </a:r>
            <a:r>
              <a:rPr dirty="0" sz="1400" spc="50">
                <a:latin typeface="Calibri"/>
                <a:cs typeface="Calibri"/>
              </a:rPr>
              <a:t>Sydney, </a:t>
            </a:r>
            <a:r>
              <a:rPr dirty="0" sz="1400" spc="55">
                <a:latin typeface="Calibri"/>
                <a:cs typeface="Calibri"/>
              </a:rPr>
              <a:t>and</a:t>
            </a:r>
            <a:r>
              <a:rPr dirty="0" sz="1400" spc="40">
                <a:latin typeface="Calibri"/>
                <a:cs typeface="Calibri"/>
              </a:rPr>
              <a:t> Tokyo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85">
                <a:latin typeface="Calibri"/>
                <a:cs typeface="Calibri"/>
              </a:rPr>
              <a:t>Adds </a:t>
            </a:r>
            <a:r>
              <a:rPr dirty="0" sz="1400" spc="55">
                <a:latin typeface="Calibri"/>
                <a:cs typeface="Calibri"/>
              </a:rPr>
              <a:t>Managed </a:t>
            </a:r>
            <a:r>
              <a:rPr dirty="0" sz="1400" spc="45">
                <a:latin typeface="Calibri"/>
                <a:cs typeface="Calibri"/>
              </a:rPr>
              <a:t>Cluster </a:t>
            </a:r>
            <a:r>
              <a:rPr dirty="0" sz="1400" spc="60">
                <a:latin typeface="Calibri"/>
                <a:cs typeface="Calibri"/>
              </a:rPr>
              <a:t>Updates </a:t>
            </a:r>
            <a:r>
              <a:rPr dirty="0" sz="1400" spc="55">
                <a:latin typeface="Calibri"/>
                <a:cs typeface="Calibri"/>
              </a:rPr>
              <a:t>and </a:t>
            </a:r>
            <a:r>
              <a:rPr dirty="0" sz="1400" spc="45">
                <a:latin typeface="Calibri"/>
                <a:cs typeface="Calibri"/>
              </a:rPr>
              <a:t>Support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50">
                <a:latin typeface="Calibri"/>
                <a:cs typeface="Calibri"/>
              </a:rPr>
              <a:t>Kubernetes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60">
                <a:latin typeface="Calibri"/>
                <a:cs typeface="Calibri"/>
              </a:rPr>
              <a:t>v1.11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114">
                <a:latin typeface="Calibri"/>
                <a:cs typeface="Calibri"/>
              </a:rPr>
              <a:t>CSI </a:t>
            </a:r>
            <a:r>
              <a:rPr dirty="0" sz="1400" spc="30">
                <a:latin typeface="Calibri"/>
                <a:cs typeface="Calibri"/>
              </a:rPr>
              <a:t>Driver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135">
                <a:latin typeface="Calibri"/>
                <a:cs typeface="Calibri"/>
              </a:rPr>
              <a:t>EBS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30302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20"/>
              <a:t>A </a:t>
            </a:r>
            <a:r>
              <a:rPr dirty="0" spc="110"/>
              <a:t>quick </a:t>
            </a:r>
            <a:r>
              <a:rPr dirty="0" spc="265"/>
              <a:t>EKS</a:t>
            </a:r>
            <a:r>
              <a:rPr dirty="0" spc="-140"/>
              <a:t> </a:t>
            </a:r>
            <a:r>
              <a:rPr dirty="0" spc="75"/>
              <a:t>review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184098"/>
            <a:ext cx="7574915" cy="274955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400" spc="50" b="1">
                <a:latin typeface="Calibri"/>
                <a:cs typeface="Calibri"/>
              </a:rPr>
              <a:t>2019: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70">
                <a:latin typeface="Calibri"/>
                <a:cs typeface="Calibri"/>
              </a:rPr>
              <a:t>Launches </a:t>
            </a:r>
            <a:r>
              <a:rPr dirty="0" sz="1400" spc="10">
                <a:latin typeface="Calibri"/>
                <a:cs typeface="Calibri"/>
              </a:rPr>
              <a:t>in </a:t>
            </a:r>
            <a:r>
              <a:rPr dirty="0" sz="1400" spc="55">
                <a:latin typeface="Calibri"/>
                <a:cs typeface="Calibri"/>
              </a:rPr>
              <a:t>Seoul, </a:t>
            </a:r>
            <a:r>
              <a:rPr dirty="0" sz="1400" spc="10">
                <a:latin typeface="Calibri"/>
                <a:cs typeface="Calibri"/>
              </a:rPr>
              <a:t>Mumbai, </a:t>
            </a:r>
            <a:r>
              <a:rPr dirty="0" sz="1400" spc="45">
                <a:latin typeface="Calibri"/>
                <a:cs typeface="Calibri"/>
              </a:rPr>
              <a:t>London, </a:t>
            </a:r>
            <a:r>
              <a:rPr dirty="0" sz="1400" spc="55">
                <a:latin typeface="Calibri"/>
                <a:cs typeface="Calibri"/>
              </a:rPr>
              <a:t>and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40">
                <a:latin typeface="Calibri"/>
                <a:cs typeface="Calibri"/>
              </a:rPr>
              <a:t>Paris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70">
                <a:latin typeface="Calibri"/>
                <a:cs typeface="Calibri"/>
              </a:rPr>
              <a:t>Achieves </a:t>
            </a:r>
            <a:r>
              <a:rPr dirty="0" sz="1400" spc="100">
                <a:latin typeface="Calibri"/>
                <a:cs typeface="Calibri"/>
              </a:rPr>
              <a:t>ISO </a:t>
            </a:r>
            <a:r>
              <a:rPr dirty="0" sz="1400" spc="55">
                <a:latin typeface="Calibri"/>
                <a:cs typeface="Calibri"/>
              </a:rPr>
              <a:t>and </a:t>
            </a:r>
            <a:r>
              <a:rPr dirty="0" sz="1400" spc="90">
                <a:latin typeface="Calibri"/>
                <a:cs typeface="Calibri"/>
              </a:rPr>
              <a:t>PCI </a:t>
            </a:r>
            <a:r>
              <a:rPr dirty="0" sz="1400" spc="40">
                <a:latin typeface="Calibri"/>
                <a:cs typeface="Calibri"/>
              </a:rPr>
              <a:t>compliance, </a:t>
            </a:r>
            <a:r>
              <a:rPr dirty="0" sz="1400" spc="60">
                <a:latin typeface="Calibri"/>
                <a:cs typeface="Calibri"/>
              </a:rPr>
              <a:t>announces </a:t>
            </a:r>
            <a:r>
              <a:rPr dirty="0" sz="1400" spc="55">
                <a:latin typeface="Calibri"/>
                <a:cs typeface="Calibri"/>
              </a:rPr>
              <a:t>99.9% </a:t>
            </a:r>
            <a:r>
              <a:rPr dirty="0" sz="1400" spc="95">
                <a:latin typeface="Calibri"/>
                <a:cs typeface="Calibri"/>
              </a:rPr>
              <a:t>SLA, </a:t>
            </a:r>
            <a:r>
              <a:rPr dirty="0" sz="1400" spc="30">
                <a:latin typeface="Calibri"/>
                <a:cs typeface="Calibri"/>
              </a:rPr>
              <a:t>cluster creation </a:t>
            </a:r>
            <a:r>
              <a:rPr dirty="0" sz="1400" spc="-15">
                <a:latin typeface="Calibri"/>
                <a:cs typeface="Calibri"/>
              </a:rPr>
              <a:t>limit </a:t>
            </a:r>
            <a:r>
              <a:rPr dirty="0" sz="1400" spc="45">
                <a:latin typeface="Calibri"/>
                <a:cs typeface="Calibri"/>
              </a:rPr>
              <a:t>raised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130">
                <a:latin typeface="Calibri"/>
                <a:cs typeface="Calibri"/>
              </a:rPr>
              <a:t>50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60">
                <a:latin typeface="Calibri"/>
                <a:cs typeface="Calibri"/>
              </a:rPr>
              <a:t>API Server </a:t>
            </a:r>
            <a:r>
              <a:rPr dirty="0" sz="1400" spc="35">
                <a:latin typeface="Calibri"/>
                <a:cs typeface="Calibri"/>
              </a:rPr>
              <a:t>Endpoint </a:t>
            </a:r>
            <a:r>
              <a:rPr dirty="0" sz="1400" spc="100">
                <a:latin typeface="Calibri"/>
                <a:cs typeface="Calibri"/>
              </a:rPr>
              <a:t>Access </a:t>
            </a:r>
            <a:r>
              <a:rPr dirty="0" sz="1400" spc="30">
                <a:latin typeface="Calibri"/>
                <a:cs typeface="Calibri"/>
              </a:rPr>
              <a:t>Control, </a:t>
            </a:r>
            <a:r>
              <a:rPr dirty="0" sz="1400" spc="70">
                <a:latin typeface="Calibri"/>
                <a:cs typeface="Calibri"/>
              </a:rPr>
              <a:t>AWS </a:t>
            </a:r>
            <a:r>
              <a:rPr dirty="0" sz="1400" spc="80">
                <a:latin typeface="Calibri"/>
                <a:cs typeface="Calibri"/>
              </a:rPr>
              <a:t>App </a:t>
            </a:r>
            <a:r>
              <a:rPr dirty="0" sz="1400" spc="40">
                <a:latin typeface="Calibri"/>
                <a:cs typeface="Calibri"/>
              </a:rPr>
              <a:t>Mesh </a:t>
            </a:r>
            <a:r>
              <a:rPr dirty="0" sz="1400" spc="5">
                <a:latin typeface="Calibri"/>
                <a:cs typeface="Calibri"/>
              </a:rPr>
              <a:t>controller, </a:t>
            </a:r>
            <a:r>
              <a:rPr dirty="0" sz="1400" spc="40">
                <a:latin typeface="Calibri"/>
                <a:cs typeface="Calibri"/>
              </a:rPr>
              <a:t>Windows </a:t>
            </a:r>
            <a:r>
              <a:rPr dirty="0" sz="1400" spc="35">
                <a:latin typeface="Calibri"/>
                <a:cs typeface="Calibri"/>
              </a:rPr>
              <a:t>support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15">
                <a:latin typeface="Calibri"/>
                <a:cs typeface="Calibri"/>
              </a:rPr>
              <a:t>(preview)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50">
                <a:latin typeface="Calibri"/>
                <a:cs typeface="Calibri"/>
              </a:rPr>
              <a:t>Kubernetes </a:t>
            </a:r>
            <a:r>
              <a:rPr dirty="0" sz="1400" spc="45">
                <a:latin typeface="Calibri"/>
                <a:cs typeface="Calibri"/>
              </a:rPr>
              <a:t>version </a:t>
            </a:r>
            <a:r>
              <a:rPr dirty="0" sz="1400" spc="-105">
                <a:latin typeface="Calibri"/>
                <a:cs typeface="Calibri"/>
              </a:rPr>
              <a:t>1.12, </a:t>
            </a:r>
            <a:r>
              <a:rPr dirty="0" sz="1400" spc="114">
                <a:latin typeface="Calibri"/>
                <a:cs typeface="Calibri"/>
              </a:rPr>
              <a:t>CSI </a:t>
            </a:r>
            <a:r>
              <a:rPr dirty="0" sz="1400" spc="40">
                <a:latin typeface="Calibri"/>
                <a:cs typeface="Calibri"/>
              </a:rPr>
              <a:t>Drivers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95">
                <a:latin typeface="Calibri"/>
                <a:cs typeface="Calibri"/>
              </a:rPr>
              <a:t>EFS, </a:t>
            </a:r>
            <a:r>
              <a:rPr dirty="0" sz="1400" spc="114">
                <a:latin typeface="Calibri"/>
                <a:cs typeface="Calibri"/>
              </a:rPr>
              <a:t>FSx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210">
                <a:latin typeface="Calibri"/>
                <a:cs typeface="Calibri"/>
              </a:rPr>
              <a:t> </a:t>
            </a:r>
            <a:r>
              <a:rPr dirty="0" sz="1400" spc="40">
                <a:latin typeface="Calibri"/>
                <a:cs typeface="Calibri"/>
              </a:rPr>
              <a:t>Lustre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35">
                <a:latin typeface="Calibri"/>
                <a:cs typeface="Calibri"/>
              </a:rPr>
              <a:t>Control </a:t>
            </a:r>
            <a:r>
              <a:rPr dirty="0" sz="1400" spc="55">
                <a:latin typeface="Calibri"/>
                <a:cs typeface="Calibri"/>
              </a:rPr>
              <a:t>Plane </a:t>
            </a:r>
            <a:r>
              <a:rPr dirty="0" sz="1400" spc="75">
                <a:latin typeface="Calibri"/>
                <a:cs typeface="Calibri"/>
              </a:rPr>
              <a:t>Logs, </a:t>
            </a:r>
            <a:r>
              <a:rPr dirty="0" sz="1400" spc="-65">
                <a:latin typeface="Calibri"/>
                <a:cs typeface="Calibri"/>
              </a:rPr>
              <a:t>A1 </a:t>
            </a:r>
            <a:r>
              <a:rPr dirty="0" sz="1400" spc="-5">
                <a:latin typeface="Calibri"/>
                <a:cs typeface="Calibri"/>
              </a:rPr>
              <a:t>(ARM) </a:t>
            </a:r>
            <a:r>
              <a:rPr dirty="0" sz="1400" spc="45">
                <a:latin typeface="Calibri"/>
                <a:cs typeface="Calibri"/>
              </a:rPr>
              <a:t>instance </a:t>
            </a:r>
            <a:r>
              <a:rPr dirty="0" sz="1400" spc="35">
                <a:latin typeface="Calibri"/>
                <a:cs typeface="Calibri"/>
              </a:rPr>
              <a:t>support</a:t>
            </a:r>
            <a:r>
              <a:rPr dirty="0" sz="1400" spc="-114">
                <a:latin typeface="Calibri"/>
                <a:cs typeface="Calibri"/>
              </a:rPr>
              <a:t> </a:t>
            </a:r>
            <a:r>
              <a:rPr dirty="0" sz="1400" spc="15">
                <a:latin typeface="Calibri"/>
                <a:cs typeface="Calibri"/>
              </a:rPr>
              <a:t>(preview)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50">
                <a:latin typeface="Calibri"/>
                <a:cs typeface="Calibri"/>
              </a:rPr>
              <a:t>Kubernetes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00">
                <a:latin typeface="Calibri"/>
                <a:cs typeface="Calibri"/>
              </a:rPr>
              <a:t>v1.13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45">
                <a:latin typeface="Calibri"/>
                <a:cs typeface="Calibri"/>
              </a:rPr>
              <a:t>Deprecation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40">
                <a:latin typeface="Calibri"/>
                <a:cs typeface="Calibri"/>
              </a:rPr>
              <a:t>policy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90">
                <a:latin typeface="Calibri"/>
                <a:cs typeface="Calibri"/>
              </a:rPr>
              <a:t>Deep </a:t>
            </a:r>
            <a:r>
              <a:rPr dirty="0" sz="1400" spc="50">
                <a:latin typeface="Calibri"/>
                <a:cs typeface="Calibri"/>
              </a:rPr>
              <a:t>Learning </a:t>
            </a:r>
            <a:r>
              <a:rPr dirty="0" sz="1400" spc="55">
                <a:latin typeface="Calibri"/>
                <a:cs typeface="Calibri"/>
              </a:rPr>
              <a:t>Benchmark </a:t>
            </a:r>
            <a:r>
              <a:rPr dirty="0" sz="1400" spc="-15">
                <a:latin typeface="Calibri"/>
                <a:cs typeface="Calibri"/>
              </a:rPr>
              <a:t>Utility, </a:t>
            </a:r>
            <a:r>
              <a:rPr dirty="0" sz="1400" spc="45">
                <a:latin typeface="Calibri"/>
                <a:cs typeface="Calibri"/>
              </a:rPr>
              <a:t>Public </a:t>
            </a:r>
            <a:r>
              <a:rPr dirty="0" sz="1400" spc="40">
                <a:latin typeface="Calibri"/>
                <a:cs typeface="Calibri"/>
              </a:rPr>
              <a:t>IP </a:t>
            </a:r>
            <a:r>
              <a:rPr dirty="0" sz="1400" spc="70">
                <a:latin typeface="Calibri"/>
                <a:cs typeface="Calibri"/>
              </a:rPr>
              <a:t>Address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45">
                <a:latin typeface="Calibri"/>
                <a:cs typeface="Calibri"/>
              </a:rPr>
              <a:t>Support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lr>
                <a:srgbClr val="616161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40">
                <a:latin typeface="Calibri"/>
                <a:cs typeface="Calibri"/>
              </a:rPr>
              <a:t>Simpliﬁed </a:t>
            </a:r>
            <a:r>
              <a:rPr dirty="0" sz="1400" spc="30">
                <a:latin typeface="Calibri"/>
                <a:cs typeface="Calibri"/>
              </a:rPr>
              <a:t>cluster </a:t>
            </a:r>
            <a:r>
              <a:rPr dirty="0" sz="1400" spc="20">
                <a:latin typeface="Calibri"/>
                <a:cs typeface="Calibri"/>
              </a:rPr>
              <a:t>authentication, </a:t>
            </a:r>
            <a:r>
              <a:rPr dirty="0" sz="1400" spc="170">
                <a:latin typeface="Calibri"/>
                <a:cs typeface="Calibri"/>
              </a:rPr>
              <a:t>SOC</a:t>
            </a:r>
            <a:r>
              <a:rPr dirty="0" sz="1400" spc="70">
                <a:latin typeface="Calibri"/>
                <a:cs typeface="Calibri"/>
              </a:rPr>
              <a:t> </a:t>
            </a:r>
            <a:r>
              <a:rPr dirty="0" sz="1400" spc="50">
                <a:latin typeface="Calibri"/>
                <a:cs typeface="Calibri"/>
              </a:rPr>
              <a:t>compliance</a:t>
            </a:r>
            <a:endParaRPr sz="1400">
              <a:latin typeface="Calibri"/>
              <a:cs typeface="Calibri"/>
            </a:endParaRP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dirty="0" sz="1400" spc="5">
                <a:latin typeface="Calibri"/>
                <a:cs typeface="Calibri"/>
              </a:rPr>
              <a:t>IAM </a:t>
            </a:r>
            <a:r>
              <a:rPr dirty="0" sz="1400" spc="45">
                <a:latin typeface="Calibri"/>
                <a:cs typeface="Calibri"/>
              </a:rPr>
              <a:t>roles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55">
                <a:latin typeface="Calibri"/>
                <a:cs typeface="Calibri"/>
              </a:rPr>
              <a:t>service</a:t>
            </a:r>
            <a:r>
              <a:rPr dirty="0" sz="1400" spc="105">
                <a:latin typeface="Calibri"/>
                <a:cs typeface="Calibri"/>
              </a:rPr>
              <a:t> </a:t>
            </a:r>
            <a:r>
              <a:rPr dirty="0" sz="1400" spc="55">
                <a:latin typeface="Calibri"/>
                <a:cs typeface="Calibri"/>
              </a:rPr>
              <a:t>accounts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40843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65"/>
              <a:t>EKS </a:t>
            </a:r>
            <a:r>
              <a:rPr dirty="0" spc="135"/>
              <a:t>has </a:t>
            </a:r>
            <a:r>
              <a:rPr dirty="0" spc="130"/>
              <a:t>a </a:t>
            </a:r>
            <a:r>
              <a:rPr dirty="0" spc="85"/>
              <a:t>public</a:t>
            </a:r>
            <a:r>
              <a:rPr dirty="0" spc="-245"/>
              <a:t> </a:t>
            </a:r>
            <a:r>
              <a:rPr dirty="0" spc="90"/>
              <a:t>roadmap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58002" y="4650280"/>
            <a:ext cx="44284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>
                <a:solidFill>
                  <a:srgbClr val="FF5252"/>
                </a:solidFill>
                <a:uFill>
                  <a:solidFill>
                    <a:srgbClr val="FF5252"/>
                  </a:solidFill>
                </a:uFill>
                <a:latin typeface="Calibri"/>
                <a:cs typeface="Calibri"/>
                <a:hlinkClick r:id="rId2"/>
              </a:rPr>
              <a:t>https://githu</a:t>
            </a:r>
            <a:r>
              <a:rPr dirty="0" u="heavy" sz="1800" spc="-15">
                <a:solidFill>
                  <a:srgbClr val="FF5252"/>
                </a:solidFill>
                <a:uFill>
                  <a:solidFill>
                    <a:srgbClr val="FF5252"/>
                  </a:solidFill>
                </a:uFill>
                <a:latin typeface="Calibri"/>
                <a:cs typeface="Calibri"/>
                <a:hlinkClick r:id="rId2"/>
              </a:rPr>
              <a:t>b</a:t>
            </a:r>
            <a:r>
              <a:rPr dirty="0" u="heavy" sz="1800" spc="-60">
                <a:solidFill>
                  <a:srgbClr val="FF5252"/>
                </a:solidFill>
                <a:uFill>
                  <a:solidFill>
                    <a:srgbClr val="FF5252"/>
                  </a:solidFill>
                </a:uFill>
                <a:latin typeface="Calibri"/>
                <a:cs typeface="Calibri"/>
                <a:hlinkClick r:id="rId2"/>
              </a:rPr>
              <a:t>.</a:t>
            </a:r>
            <a:r>
              <a:rPr dirty="0" u="heavy" sz="1800" spc="30">
                <a:solidFill>
                  <a:srgbClr val="FF5252"/>
                </a:solidFill>
                <a:uFill>
                  <a:solidFill>
                    <a:srgbClr val="FF5252"/>
                  </a:solidFill>
                </a:uFill>
                <a:latin typeface="Calibri"/>
                <a:cs typeface="Calibri"/>
                <a:hlinkClick r:id="rId2"/>
              </a:rPr>
              <a:t>com/aws/containers-roadmap/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8525" y="979624"/>
            <a:ext cx="6750350" cy="37483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95675" y="1017724"/>
            <a:ext cx="6636050" cy="36340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259397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"/>
              <a:t>What </a:t>
            </a:r>
            <a:r>
              <a:rPr dirty="0" spc="95"/>
              <a:t>is </a:t>
            </a:r>
            <a:r>
              <a:rPr dirty="0" spc="-5" b="1">
                <a:latin typeface="Consolas"/>
                <a:cs typeface="Consolas"/>
              </a:rPr>
              <a:t>eksctl</a:t>
            </a:r>
            <a:r>
              <a:rPr dirty="0" spc="-5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5993" y="1184098"/>
            <a:ext cx="5261610" cy="189230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370"/>
              </a:spcBef>
              <a:buFont typeface="Arial"/>
              <a:buChar char="●"/>
              <a:tabLst>
                <a:tab pos="347980" algn="l"/>
                <a:tab pos="349250" algn="l"/>
              </a:tabLst>
            </a:pPr>
            <a:r>
              <a:rPr dirty="0" sz="1400" spc="80">
                <a:solidFill>
                  <a:srgbClr val="616161"/>
                </a:solidFill>
                <a:latin typeface="Calibri"/>
                <a:cs typeface="Calibri"/>
              </a:rPr>
              <a:t>Open </a:t>
            </a:r>
            <a:r>
              <a:rPr dirty="0" sz="1400" spc="60">
                <a:solidFill>
                  <a:srgbClr val="616161"/>
                </a:solidFill>
                <a:latin typeface="Calibri"/>
                <a:cs typeface="Calibri"/>
              </a:rPr>
              <a:t>source </a:t>
            </a:r>
            <a:r>
              <a:rPr dirty="0" sz="1400" spc="30">
                <a:solidFill>
                  <a:srgbClr val="616161"/>
                </a:solidFill>
                <a:latin typeface="Calibri"/>
                <a:cs typeface="Calibri"/>
              </a:rPr>
              <a:t>project </a:t>
            </a:r>
            <a:r>
              <a:rPr dirty="0" sz="1400" spc="60">
                <a:solidFill>
                  <a:srgbClr val="616161"/>
                </a:solidFill>
                <a:latin typeface="Calibri"/>
                <a:cs typeface="Calibri"/>
              </a:rPr>
              <a:t>by </a:t>
            </a:r>
            <a:r>
              <a:rPr dirty="0" sz="1400" spc="45">
                <a:solidFill>
                  <a:srgbClr val="616161"/>
                </a:solidFill>
                <a:latin typeface="Calibri"/>
                <a:cs typeface="Calibri"/>
              </a:rPr>
              <a:t>Weaveworks </a:t>
            </a:r>
            <a:r>
              <a:rPr dirty="0" sz="1400" spc="10">
                <a:solidFill>
                  <a:srgbClr val="616161"/>
                </a:solidFill>
                <a:latin typeface="Calibri"/>
                <a:cs typeface="Calibri"/>
              </a:rPr>
              <a:t>in </a:t>
            </a:r>
            <a:r>
              <a:rPr dirty="0" sz="1400" spc="30">
                <a:solidFill>
                  <a:srgbClr val="616161"/>
                </a:solidFill>
                <a:latin typeface="Calibri"/>
                <a:cs typeface="Calibri"/>
              </a:rPr>
              <a:t>collaboration </a:t>
            </a:r>
            <a:r>
              <a:rPr dirty="0" sz="1400">
                <a:solidFill>
                  <a:srgbClr val="616161"/>
                </a:solidFill>
                <a:latin typeface="Calibri"/>
                <a:cs typeface="Calibri"/>
              </a:rPr>
              <a:t>with</a:t>
            </a:r>
            <a:r>
              <a:rPr dirty="0" sz="1400" spc="2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70">
                <a:solidFill>
                  <a:srgbClr val="616161"/>
                </a:solidFill>
                <a:latin typeface="Calibri"/>
                <a:cs typeface="Calibri"/>
              </a:rPr>
              <a:t>AWS</a:t>
            </a:r>
            <a:endParaRPr sz="1400">
              <a:latin typeface="Calibri"/>
              <a:cs typeface="Calibri"/>
            </a:endParaRPr>
          </a:p>
          <a:p>
            <a:pPr marL="348615" indent="-33655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47980" algn="l"/>
                <a:tab pos="349250" algn="l"/>
              </a:tabLst>
            </a:pPr>
            <a:r>
              <a:rPr dirty="0" sz="1400">
                <a:solidFill>
                  <a:srgbClr val="616161"/>
                </a:solidFill>
                <a:latin typeface="Calibri"/>
                <a:cs typeface="Calibri"/>
              </a:rPr>
              <a:t>Minor </a:t>
            </a:r>
            <a:r>
              <a:rPr dirty="0" sz="1400" spc="55">
                <a:solidFill>
                  <a:srgbClr val="616161"/>
                </a:solidFill>
                <a:latin typeface="Calibri"/>
                <a:cs typeface="Calibri"/>
              </a:rPr>
              <a:t>release </a:t>
            </a:r>
            <a:r>
              <a:rPr dirty="0" sz="1400" spc="50">
                <a:solidFill>
                  <a:srgbClr val="616161"/>
                </a:solidFill>
                <a:latin typeface="Calibri"/>
                <a:cs typeface="Calibri"/>
              </a:rPr>
              <a:t>every </a:t>
            </a:r>
            <a:r>
              <a:rPr dirty="0" sz="1400" spc="110">
                <a:solidFill>
                  <a:srgbClr val="616161"/>
                </a:solidFill>
                <a:latin typeface="Calibri"/>
                <a:cs typeface="Calibri"/>
              </a:rPr>
              <a:t>2 </a:t>
            </a:r>
            <a:r>
              <a:rPr dirty="0" sz="1400" spc="60">
                <a:solidFill>
                  <a:srgbClr val="616161"/>
                </a:solidFill>
                <a:latin typeface="Calibri"/>
                <a:cs typeface="Calibri"/>
              </a:rPr>
              <a:t>weeks, </a:t>
            </a:r>
            <a:r>
              <a:rPr dirty="0" sz="1400">
                <a:solidFill>
                  <a:srgbClr val="616161"/>
                </a:solidFill>
                <a:latin typeface="Calibri"/>
                <a:cs typeface="Calibri"/>
              </a:rPr>
              <a:t>with </a:t>
            </a:r>
            <a:r>
              <a:rPr dirty="0" sz="1400" spc="55">
                <a:solidFill>
                  <a:srgbClr val="616161"/>
                </a:solidFill>
                <a:latin typeface="Calibri"/>
                <a:cs typeface="Calibri"/>
              </a:rPr>
              <a:t>occasional </a:t>
            </a:r>
            <a:r>
              <a:rPr dirty="0" sz="1400" spc="40">
                <a:solidFill>
                  <a:srgbClr val="616161"/>
                </a:solidFill>
                <a:latin typeface="Calibri"/>
                <a:cs typeface="Calibri"/>
              </a:rPr>
              <a:t>patch</a:t>
            </a:r>
            <a:r>
              <a:rPr dirty="0" sz="1400" spc="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55">
                <a:solidFill>
                  <a:srgbClr val="616161"/>
                </a:solidFill>
                <a:latin typeface="Calibri"/>
                <a:cs typeface="Calibri"/>
              </a:rPr>
              <a:t>release</a:t>
            </a:r>
            <a:endParaRPr sz="1400">
              <a:latin typeface="Calibri"/>
              <a:cs typeface="Calibri"/>
            </a:endParaRPr>
          </a:p>
          <a:p>
            <a:pPr marL="348615" indent="-33655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47980" algn="l"/>
                <a:tab pos="349250" algn="l"/>
              </a:tabLst>
            </a:pPr>
            <a:r>
              <a:rPr dirty="0" sz="1400" spc="-235">
                <a:solidFill>
                  <a:srgbClr val="616161"/>
                </a:solidFill>
                <a:latin typeface="Calibri"/>
                <a:cs typeface="Calibri"/>
              </a:rPr>
              <a:t>1 </a:t>
            </a:r>
            <a:r>
              <a:rPr dirty="0" sz="1400" spc="45">
                <a:solidFill>
                  <a:srgbClr val="616161"/>
                </a:solidFill>
                <a:latin typeface="Calibri"/>
                <a:cs typeface="Calibri"/>
              </a:rPr>
              <a:t>year</a:t>
            </a:r>
            <a:r>
              <a:rPr dirty="0" sz="1400" spc="-1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15">
                <a:solidFill>
                  <a:srgbClr val="616161"/>
                </a:solidFill>
                <a:latin typeface="Calibri"/>
                <a:cs typeface="Calibri"/>
              </a:rPr>
              <a:t>old:</a:t>
            </a:r>
            <a:endParaRPr sz="1400">
              <a:latin typeface="Calibri"/>
              <a:cs typeface="Calibri"/>
            </a:endParaRPr>
          </a:p>
          <a:p>
            <a:pPr lvl="1" marL="805815" indent="-321310">
              <a:lnSpc>
                <a:spcPct val="100000"/>
              </a:lnSpc>
              <a:spcBef>
                <a:spcPts val="275"/>
              </a:spcBef>
              <a:buFont typeface="Arial"/>
              <a:buChar char="○"/>
              <a:tabLst>
                <a:tab pos="805180" algn="l"/>
                <a:tab pos="806450" algn="l"/>
              </a:tabLst>
            </a:pPr>
            <a:r>
              <a:rPr dirty="0" sz="1200" spc="10">
                <a:solidFill>
                  <a:srgbClr val="616161"/>
                </a:solidFill>
                <a:latin typeface="Calibri"/>
                <a:cs typeface="Calibri"/>
              </a:rPr>
              <a:t>2018: </a:t>
            </a:r>
            <a:r>
              <a:rPr dirty="0" sz="1200" spc="-5">
                <a:solidFill>
                  <a:srgbClr val="616161"/>
                </a:solidFill>
                <a:latin typeface="Calibri"/>
                <a:cs typeface="Calibri"/>
              </a:rPr>
              <a:t>ﬁrst </a:t>
            </a:r>
            <a:r>
              <a:rPr dirty="0" sz="1200" spc="35">
                <a:solidFill>
                  <a:srgbClr val="616161"/>
                </a:solidFill>
                <a:latin typeface="Calibri"/>
                <a:cs typeface="Calibri"/>
              </a:rPr>
              <a:t>alpha </a:t>
            </a:r>
            <a:r>
              <a:rPr dirty="0" sz="1200" spc="50">
                <a:solidFill>
                  <a:srgbClr val="616161"/>
                </a:solidFill>
                <a:latin typeface="Calibri"/>
                <a:cs typeface="Calibri"/>
              </a:rPr>
              <a:t>release </a:t>
            </a:r>
            <a:r>
              <a:rPr dirty="0" sz="1200" spc="10">
                <a:solidFill>
                  <a:srgbClr val="616161"/>
                </a:solidFill>
                <a:latin typeface="Calibri"/>
                <a:cs typeface="Calibri"/>
              </a:rPr>
              <a:t>in </a:t>
            </a:r>
            <a:r>
              <a:rPr dirty="0" sz="1200" spc="55">
                <a:solidFill>
                  <a:srgbClr val="616161"/>
                </a:solidFill>
                <a:latin typeface="Calibri"/>
                <a:cs typeface="Calibri"/>
              </a:rPr>
              <a:t>June, </a:t>
            </a:r>
            <a:r>
              <a:rPr dirty="0" sz="1200" spc="45">
                <a:solidFill>
                  <a:srgbClr val="616161"/>
                </a:solidFill>
                <a:latin typeface="Calibri"/>
                <a:cs typeface="Calibri"/>
              </a:rPr>
              <a:t>and </a:t>
            </a:r>
            <a:r>
              <a:rPr dirty="0" sz="1200" spc="-40">
                <a:solidFill>
                  <a:srgbClr val="616161"/>
                </a:solidFill>
                <a:latin typeface="Calibri"/>
                <a:cs typeface="Calibri"/>
              </a:rPr>
              <a:t>0.1.0 </a:t>
            </a:r>
            <a:r>
              <a:rPr dirty="0" sz="1200" spc="10">
                <a:solidFill>
                  <a:srgbClr val="616161"/>
                </a:solidFill>
                <a:latin typeface="Calibri"/>
                <a:cs typeface="Calibri"/>
              </a:rPr>
              <a:t>in</a:t>
            </a:r>
            <a:r>
              <a:rPr dirty="0" sz="1200" spc="-7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200" spc="50">
                <a:solidFill>
                  <a:srgbClr val="616161"/>
                </a:solidFill>
                <a:latin typeface="Calibri"/>
                <a:cs typeface="Calibri"/>
              </a:rPr>
              <a:t>August</a:t>
            </a:r>
            <a:endParaRPr sz="1200">
              <a:latin typeface="Calibri"/>
              <a:cs typeface="Calibri"/>
            </a:endParaRPr>
          </a:p>
          <a:p>
            <a:pPr lvl="1" marL="805815" indent="-321310">
              <a:lnSpc>
                <a:spcPct val="100000"/>
              </a:lnSpc>
              <a:spcBef>
                <a:spcPts val="210"/>
              </a:spcBef>
              <a:buFont typeface="Arial"/>
              <a:buChar char="○"/>
              <a:tabLst>
                <a:tab pos="805180" algn="l"/>
                <a:tab pos="806450" algn="l"/>
              </a:tabLst>
            </a:pPr>
            <a:r>
              <a:rPr dirty="0" sz="1200" spc="60">
                <a:solidFill>
                  <a:srgbClr val="616161"/>
                </a:solidFill>
                <a:latin typeface="Calibri"/>
                <a:cs typeface="Calibri"/>
              </a:rPr>
              <a:t>July </a:t>
            </a:r>
            <a:r>
              <a:rPr dirty="0" sz="1200" spc="15">
                <a:solidFill>
                  <a:srgbClr val="616161"/>
                </a:solidFill>
                <a:latin typeface="Calibri"/>
                <a:cs typeface="Calibri"/>
              </a:rPr>
              <a:t>2019:</a:t>
            </a:r>
            <a:r>
              <a:rPr dirty="0" sz="1200" spc="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616161"/>
                </a:solidFill>
                <a:latin typeface="Calibri"/>
                <a:cs typeface="Calibri"/>
              </a:rPr>
              <a:t>0.1.40</a:t>
            </a:r>
            <a:endParaRPr sz="1200">
              <a:latin typeface="Calibri"/>
              <a:cs typeface="Calibri"/>
            </a:endParaRPr>
          </a:p>
          <a:p>
            <a:pPr lvl="1" marL="805815" indent="-321310">
              <a:lnSpc>
                <a:spcPct val="100000"/>
              </a:lnSpc>
              <a:spcBef>
                <a:spcPts val="210"/>
              </a:spcBef>
              <a:buFont typeface="Arial"/>
              <a:buChar char="○"/>
              <a:tabLst>
                <a:tab pos="805180" algn="l"/>
                <a:tab pos="806450" algn="l"/>
              </a:tabLst>
            </a:pPr>
            <a:r>
              <a:rPr dirty="0" sz="1200" spc="50">
                <a:solidFill>
                  <a:srgbClr val="616161"/>
                </a:solidFill>
                <a:latin typeface="Calibri"/>
                <a:cs typeface="Calibri"/>
              </a:rPr>
              <a:t>August </a:t>
            </a:r>
            <a:r>
              <a:rPr dirty="0" sz="1200" spc="15">
                <a:solidFill>
                  <a:srgbClr val="616161"/>
                </a:solidFill>
                <a:latin typeface="Calibri"/>
                <a:cs typeface="Calibri"/>
              </a:rPr>
              <a:t>2019: </a:t>
            </a:r>
            <a:r>
              <a:rPr dirty="0" sz="1200" spc="30">
                <a:solidFill>
                  <a:srgbClr val="616161"/>
                </a:solidFill>
                <a:latin typeface="Calibri"/>
                <a:cs typeface="Calibri"/>
              </a:rPr>
              <a:t>0.4.3</a:t>
            </a:r>
            <a:endParaRPr sz="1200">
              <a:latin typeface="Calibri"/>
              <a:cs typeface="Calibri"/>
            </a:endParaRPr>
          </a:p>
          <a:p>
            <a:pPr marL="348615" indent="-336550">
              <a:lnSpc>
                <a:spcPct val="100000"/>
              </a:lnSpc>
              <a:spcBef>
                <a:spcPts val="204"/>
              </a:spcBef>
              <a:buFont typeface="Arial"/>
              <a:buChar char="●"/>
              <a:tabLst>
                <a:tab pos="347980" algn="l"/>
                <a:tab pos="349250" algn="l"/>
              </a:tabLst>
            </a:pPr>
            <a:r>
              <a:rPr dirty="0" sz="1400" spc="80">
                <a:solidFill>
                  <a:srgbClr val="616161"/>
                </a:solidFill>
                <a:latin typeface="Calibri"/>
                <a:cs typeface="Calibri"/>
              </a:rPr>
              <a:t>Focused </a:t>
            </a:r>
            <a:r>
              <a:rPr dirty="0" sz="1400" spc="45">
                <a:solidFill>
                  <a:srgbClr val="616161"/>
                </a:solidFill>
                <a:latin typeface="Calibri"/>
                <a:cs typeface="Calibri"/>
              </a:rPr>
              <a:t>on </a:t>
            </a:r>
            <a:r>
              <a:rPr dirty="0" sz="1400" spc="50">
                <a:solidFill>
                  <a:srgbClr val="616161"/>
                </a:solidFill>
                <a:latin typeface="Calibri"/>
                <a:cs typeface="Calibri"/>
              </a:rPr>
              <a:t>developer</a:t>
            </a:r>
            <a:r>
              <a:rPr dirty="0" sz="1400" spc="-1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60">
                <a:solidFill>
                  <a:srgbClr val="616161"/>
                </a:solidFill>
                <a:latin typeface="Calibri"/>
                <a:cs typeface="Calibri"/>
              </a:rPr>
              <a:t>experience</a:t>
            </a:r>
            <a:endParaRPr sz="1400">
              <a:latin typeface="Calibri"/>
              <a:cs typeface="Calibri"/>
            </a:endParaRPr>
          </a:p>
          <a:p>
            <a:pPr marL="348615" indent="-33655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47980" algn="l"/>
                <a:tab pos="349250" algn="l"/>
              </a:tabLst>
            </a:pPr>
            <a:r>
              <a:rPr dirty="0" sz="1400" spc="50">
                <a:solidFill>
                  <a:srgbClr val="616161"/>
                </a:solidFill>
                <a:latin typeface="Calibri"/>
                <a:cs typeface="Calibri"/>
              </a:rPr>
              <a:t>Growing</a:t>
            </a:r>
            <a:r>
              <a:rPr dirty="0" sz="1400" spc="3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25">
                <a:solidFill>
                  <a:srgbClr val="616161"/>
                </a:solidFill>
                <a:latin typeface="Calibri"/>
                <a:cs typeface="Calibri"/>
              </a:rPr>
              <a:t>community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2607" y="3375307"/>
            <a:ext cx="8544153" cy="1768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2344201"/>
            <a:ext cx="56864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5"/>
              <a:t>Cluster-centric </a:t>
            </a:r>
            <a:r>
              <a:rPr dirty="0" spc="155"/>
              <a:t>vs</a:t>
            </a:r>
            <a:r>
              <a:rPr dirty="0" spc="95"/>
              <a:t> </a:t>
            </a:r>
            <a:r>
              <a:rPr dirty="0" spc="85"/>
              <a:t>Resource-oriented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285178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0"/>
              <a:t>Current</a:t>
            </a:r>
            <a:r>
              <a:rPr dirty="0" spc="35"/>
              <a:t> </a:t>
            </a:r>
            <a:r>
              <a:rPr dirty="0" spc="150"/>
              <a:t>use-cases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5249" y="1176350"/>
            <a:ext cx="6090285" cy="3016250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414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Create </a:t>
            </a:r>
            <a:r>
              <a:rPr dirty="0" sz="1800" spc="85">
                <a:solidFill>
                  <a:srgbClr val="616161"/>
                </a:solidFill>
                <a:latin typeface="Calibri"/>
                <a:cs typeface="Calibri"/>
              </a:rPr>
              <a:t>a </a:t>
            </a:r>
            <a:r>
              <a:rPr dirty="0" sz="1800" spc="40">
                <a:solidFill>
                  <a:srgbClr val="616161"/>
                </a:solidFill>
                <a:latin typeface="Calibri"/>
                <a:cs typeface="Calibri"/>
              </a:rPr>
              <a:t>cluster </a:t>
            </a:r>
            <a:r>
              <a:rPr dirty="0" sz="1800" spc="15">
                <a:solidFill>
                  <a:srgbClr val="616161"/>
                </a:solidFill>
                <a:latin typeface="Calibri"/>
                <a:cs typeface="Calibri"/>
              </a:rPr>
              <a:t>in </a:t>
            </a:r>
            <a:r>
              <a:rPr dirty="0" sz="1800" spc="80">
                <a:solidFill>
                  <a:srgbClr val="616161"/>
                </a:solidFill>
                <a:latin typeface="Calibri"/>
                <a:cs typeface="Calibri"/>
              </a:rPr>
              <a:t>one</a:t>
            </a:r>
            <a:r>
              <a:rPr dirty="0" sz="1800" spc="5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616161"/>
                </a:solidFill>
                <a:latin typeface="Calibri"/>
                <a:cs typeface="Calibri"/>
              </a:rPr>
              <a:t>step</a:t>
            </a:r>
            <a:endParaRPr sz="1800">
              <a:latin typeface="Calibri"/>
              <a:cs typeface="Calibri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Create </a:t>
            </a:r>
            <a:r>
              <a:rPr dirty="0" sz="1800" spc="85">
                <a:solidFill>
                  <a:srgbClr val="616161"/>
                </a:solidFill>
                <a:latin typeface="Calibri"/>
                <a:cs typeface="Calibri"/>
              </a:rPr>
              <a:t>a </a:t>
            </a:r>
            <a:r>
              <a:rPr dirty="0" sz="1800" spc="40">
                <a:solidFill>
                  <a:srgbClr val="616161"/>
                </a:solidFill>
                <a:latin typeface="Calibri"/>
                <a:cs typeface="Calibri"/>
              </a:rPr>
              <a:t>cluster </a:t>
            </a:r>
            <a:r>
              <a:rPr dirty="0" sz="1800" spc="15">
                <a:solidFill>
                  <a:srgbClr val="616161"/>
                </a:solidFill>
                <a:latin typeface="Calibri"/>
                <a:cs typeface="Calibri"/>
              </a:rPr>
              <a:t>in </a:t>
            </a:r>
            <a:r>
              <a:rPr dirty="0" sz="1800" spc="65">
                <a:solidFill>
                  <a:srgbClr val="616161"/>
                </a:solidFill>
                <a:latin typeface="Calibri"/>
                <a:cs typeface="Calibri"/>
              </a:rPr>
              <a:t>an </a:t>
            </a:r>
            <a:r>
              <a:rPr dirty="0" sz="1800" spc="60">
                <a:solidFill>
                  <a:srgbClr val="616161"/>
                </a:solidFill>
                <a:latin typeface="Calibri"/>
                <a:cs typeface="Calibri"/>
              </a:rPr>
              <a:t>existing</a:t>
            </a:r>
            <a:r>
              <a:rPr dirty="0" sz="1800" spc="4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180">
                <a:solidFill>
                  <a:srgbClr val="616161"/>
                </a:solidFill>
                <a:latin typeface="Calibri"/>
                <a:cs typeface="Calibri"/>
              </a:rPr>
              <a:t>VPC</a:t>
            </a:r>
            <a:endParaRPr sz="1800">
              <a:latin typeface="Calibri"/>
              <a:cs typeface="Calibri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70">
                <a:solidFill>
                  <a:srgbClr val="616161"/>
                </a:solidFill>
                <a:latin typeface="Calibri"/>
                <a:cs typeface="Calibri"/>
              </a:rPr>
              <a:t>Manage </a:t>
            </a:r>
            <a:r>
              <a:rPr dirty="0" sz="1800" spc="20">
                <a:solidFill>
                  <a:srgbClr val="616161"/>
                </a:solidFill>
                <a:latin typeface="Calibri"/>
                <a:cs typeface="Calibri"/>
              </a:rPr>
              <a:t>multiple </a:t>
            </a: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nodegroup </a:t>
            </a:r>
            <a:r>
              <a:rPr dirty="0" sz="1800">
                <a:solidFill>
                  <a:srgbClr val="616161"/>
                </a:solidFill>
                <a:latin typeface="Calibri"/>
                <a:cs typeface="Calibri"/>
              </a:rPr>
              <a:t>with </a:t>
            </a:r>
            <a:r>
              <a:rPr dirty="0" sz="1800" spc="25">
                <a:solidFill>
                  <a:srgbClr val="616161"/>
                </a:solidFill>
                <a:latin typeface="Calibri"/>
                <a:cs typeface="Calibri"/>
              </a:rPr>
              <a:t>diﬀerent</a:t>
            </a:r>
            <a:r>
              <a:rPr dirty="0" sz="1800" spc="114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616161"/>
                </a:solidFill>
                <a:latin typeface="Calibri"/>
                <a:cs typeface="Calibri"/>
              </a:rPr>
              <a:t>conﬁgurations</a:t>
            </a:r>
            <a:endParaRPr sz="1800">
              <a:latin typeface="Calibri"/>
              <a:cs typeface="Calibri"/>
            </a:endParaRPr>
          </a:p>
          <a:p>
            <a:pPr lvl="1" marL="836294" indent="-336550">
              <a:lnSpc>
                <a:spcPct val="100000"/>
              </a:lnSpc>
              <a:spcBef>
                <a:spcPts val="330"/>
              </a:spcBef>
              <a:buFont typeface="Arial"/>
              <a:buChar char="○"/>
              <a:tabLst>
                <a:tab pos="836294" algn="l"/>
                <a:tab pos="836930" algn="l"/>
              </a:tabLst>
            </a:pPr>
            <a:r>
              <a:rPr dirty="0" sz="1400" spc="140">
                <a:solidFill>
                  <a:srgbClr val="616161"/>
                </a:solidFill>
                <a:latin typeface="Calibri"/>
                <a:cs typeface="Calibri"/>
              </a:rPr>
              <a:t>EC2 </a:t>
            </a:r>
            <a:r>
              <a:rPr dirty="0" sz="1400" spc="60">
                <a:solidFill>
                  <a:srgbClr val="616161"/>
                </a:solidFill>
                <a:latin typeface="Calibri"/>
                <a:cs typeface="Calibri"/>
              </a:rPr>
              <a:t>tags </a:t>
            </a:r>
            <a:r>
              <a:rPr dirty="0" sz="1400" spc="55">
                <a:solidFill>
                  <a:srgbClr val="616161"/>
                </a:solidFill>
                <a:latin typeface="Calibri"/>
                <a:cs typeface="Calibri"/>
              </a:rPr>
              <a:t>and </a:t>
            </a:r>
            <a:r>
              <a:rPr dirty="0" sz="1400" spc="50">
                <a:solidFill>
                  <a:srgbClr val="616161"/>
                </a:solidFill>
                <a:latin typeface="Calibri"/>
                <a:cs typeface="Calibri"/>
              </a:rPr>
              <a:t>Kubernetes</a:t>
            </a:r>
            <a:r>
              <a:rPr dirty="0" sz="1400" spc="-10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616161"/>
                </a:solidFill>
                <a:latin typeface="Calibri"/>
                <a:cs typeface="Calibri"/>
              </a:rPr>
              <a:t>labels</a:t>
            </a:r>
            <a:endParaRPr sz="1400">
              <a:latin typeface="Calibri"/>
              <a:cs typeface="Calibri"/>
            </a:endParaRPr>
          </a:p>
          <a:p>
            <a:pPr lvl="1" marL="836294" indent="-336550">
              <a:lnSpc>
                <a:spcPct val="100000"/>
              </a:lnSpc>
              <a:spcBef>
                <a:spcPts val="270"/>
              </a:spcBef>
              <a:buFont typeface="Arial"/>
              <a:buChar char="○"/>
              <a:tabLst>
                <a:tab pos="836294" algn="l"/>
                <a:tab pos="836930" algn="l"/>
              </a:tabLst>
            </a:pPr>
            <a:r>
              <a:rPr dirty="0" sz="1400" spc="40">
                <a:solidFill>
                  <a:srgbClr val="616161"/>
                </a:solidFill>
                <a:latin typeface="Calibri"/>
                <a:cs typeface="Calibri"/>
              </a:rPr>
              <a:t>spot</a:t>
            </a:r>
            <a:r>
              <a:rPr dirty="0" sz="1400" spc="3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616161"/>
                </a:solidFill>
                <a:latin typeface="Calibri"/>
                <a:cs typeface="Calibri"/>
              </a:rPr>
              <a:t>instances</a:t>
            </a:r>
            <a:endParaRPr sz="1400">
              <a:latin typeface="Calibri"/>
              <a:cs typeface="Calibri"/>
            </a:endParaRPr>
          </a:p>
          <a:p>
            <a:pPr lvl="1" marL="836294" indent="-336550">
              <a:lnSpc>
                <a:spcPct val="100000"/>
              </a:lnSpc>
              <a:spcBef>
                <a:spcPts val="270"/>
              </a:spcBef>
              <a:buFont typeface="Arial"/>
              <a:buChar char="○"/>
              <a:tabLst>
                <a:tab pos="836294" algn="l"/>
                <a:tab pos="836930" algn="l"/>
              </a:tabLst>
            </a:pPr>
            <a:r>
              <a:rPr dirty="0" sz="1400" spc="20">
                <a:solidFill>
                  <a:srgbClr val="616161"/>
                </a:solidFill>
                <a:latin typeface="Calibri"/>
                <a:cs typeface="Calibri"/>
              </a:rPr>
              <a:t>private/public</a:t>
            </a:r>
            <a:r>
              <a:rPr dirty="0" sz="1400" spc="3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616161"/>
                </a:solidFill>
                <a:latin typeface="Calibri"/>
                <a:cs typeface="Calibri"/>
              </a:rPr>
              <a:t>subnets</a:t>
            </a:r>
            <a:endParaRPr sz="1400">
              <a:latin typeface="Calibri"/>
              <a:cs typeface="Calibri"/>
            </a:endParaRPr>
          </a:p>
          <a:p>
            <a:pPr lvl="1" marL="836294" indent="-336550">
              <a:lnSpc>
                <a:spcPct val="100000"/>
              </a:lnSpc>
              <a:spcBef>
                <a:spcPts val="270"/>
              </a:spcBef>
              <a:buFont typeface="Arial"/>
              <a:buChar char="○"/>
              <a:tabLst>
                <a:tab pos="836294" algn="l"/>
                <a:tab pos="836930" algn="l"/>
              </a:tabLst>
            </a:pPr>
            <a:r>
              <a:rPr dirty="0" sz="1400" spc="65">
                <a:solidFill>
                  <a:srgbClr val="616161"/>
                </a:solidFill>
                <a:latin typeface="Calibri"/>
                <a:cs typeface="Calibri"/>
              </a:rPr>
              <a:t>Amazon </a:t>
            </a:r>
            <a:r>
              <a:rPr dirty="0" sz="1400" spc="50">
                <a:solidFill>
                  <a:srgbClr val="616161"/>
                </a:solidFill>
                <a:latin typeface="Calibri"/>
                <a:cs typeface="Calibri"/>
              </a:rPr>
              <a:t>Linux </a:t>
            </a:r>
            <a:r>
              <a:rPr dirty="0" sz="1400" spc="40">
                <a:solidFill>
                  <a:srgbClr val="616161"/>
                </a:solidFill>
                <a:latin typeface="Calibri"/>
                <a:cs typeface="Calibri"/>
              </a:rPr>
              <a:t>2, </a:t>
            </a:r>
            <a:r>
              <a:rPr dirty="0" sz="1400" spc="30">
                <a:solidFill>
                  <a:srgbClr val="616161"/>
                </a:solidFill>
                <a:latin typeface="Calibri"/>
                <a:cs typeface="Calibri"/>
              </a:rPr>
              <a:t>Ubuntu </a:t>
            </a:r>
            <a:r>
              <a:rPr dirty="0" sz="1400">
                <a:solidFill>
                  <a:srgbClr val="616161"/>
                </a:solidFill>
                <a:latin typeface="Calibri"/>
                <a:cs typeface="Calibri"/>
              </a:rPr>
              <a:t>18.04 </a:t>
            </a:r>
            <a:r>
              <a:rPr dirty="0" sz="1400" spc="55">
                <a:solidFill>
                  <a:srgbClr val="616161"/>
                </a:solidFill>
                <a:latin typeface="Calibri"/>
                <a:cs typeface="Calibri"/>
              </a:rPr>
              <a:t>and </a:t>
            </a:r>
            <a:r>
              <a:rPr dirty="0" sz="1400" spc="40">
                <a:solidFill>
                  <a:srgbClr val="616161"/>
                </a:solidFill>
                <a:latin typeface="Calibri"/>
                <a:cs typeface="Calibri"/>
              </a:rPr>
              <a:t>custom</a:t>
            </a:r>
            <a:r>
              <a:rPr dirty="0" sz="1400" spc="3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30">
                <a:solidFill>
                  <a:srgbClr val="616161"/>
                </a:solidFill>
                <a:latin typeface="Calibri"/>
                <a:cs typeface="Calibri"/>
              </a:rPr>
              <a:t>AMIs</a:t>
            </a:r>
            <a:endParaRPr sz="1400">
              <a:latin typeface="Calibri"/>
              <a:cs typeface="Calibri"/>
            </a:endParaRPr>
          </a:p>
          <a:p>
            <a:pPr lvl="1" marL="836294" indent="-336550">
              <a:lnSpc>
                <a:spcPct val="100000"/>
              </a:lnSpc>
              <a:spcBef>
                <a:spcPts val="270"/>
              </a:spcBef>
              <a:buFont typeface="Arial"/>
              <a:buChar char="○"/>
              <a:tabLst>
                <a:tab pos="836294" algn="l"/>
                <a:tab pos="836930" algn="l"/>
              </a:tabLst>
            </a:pPr>
            <a:r>
              <a:rPr dirty="0" sz="1400" spc="40">
                <a:solidFill>
                  <a:srgbClr val="616161"/>
                </a:solidFill>
                <a:latin typeface="Calibri"/>
                <a:cs typeface="Calibri"/>
              </a:rPr>
              <a:t>custom </a:t>
            </a:r>
            <a:r>
              <a:rPr dirty="0" sz="1400" spc="30">
                <a:solidFill>
                  <a:srgbClr val="616161"/>
                </a:solidFill>
                <a:latin typeface="Calibri"/>
                <a:cs typeface="Calibri"/>
              </a:rPr>
              <a:t>bootstrap</a:t>
            </a:r>
            <a:r>
              <a:rPr dirty="0" sz="1400" spc="3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40">
                <a:solidFill>
                  <a:srgbClr val="616161"/>
                </a:solidFill>
                <a:latin typeface="Calibri"/>
                <a:cs typeface="Calibri"/>
              </a:rPr>
              <a:t>scripts</a:t>
            </a:r>
            <a:endParaRPr sz="1400">
              <a:latin typeface="Calibri"/>
              <a:cs typeface="Calibri"/>
            </a:endParaRPr>
          </a:p>
          <a:p>
            <a:pPr lvl="1" marL="836294" indent="-336550">
              <a:lnSpc>
                <a:spcPct val="100000"/>
              </a:lnSpc>
              <a:spcBef>
                <a:spcPts val="270"/>
              </a:spcBef>
              <a:buFont typeface="Arial"/>
              <a:buChar char="○"/>
              <a:tabLst>
                <a:tab pos="836294" algn="l"/>
                <a:tab pos="836930" algn="l"/>
              </a:tabLst>
            </a:pPr>
            <a:r>
              <a:rPr dirty="0" sz="1400" spc="45">
                <a:solidFill>
                  <a:srgbClr val="616161"/>
                </a:solidFill>
                <a:latin typeface="Calibri"/>
                <a:cs typeface="Calibri"/>
              </a:rPr>
              <a:t>instance</a:t>
            </a:r>
            <a:r>
              <a:rPr dirty="0" sz="1400" spc="3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616161"/>
                </a:solidFill>
                <a:latin typeface="Calibri"/>
                <a:cs typeface="Calibri"/>
              </a:rPr>
              <a:t>roles</a:t>
            </a:r>
            <a:endParaRPr sz="1400">
              <a:latin typeface="Calibri"/>
              <a:cs typeface="Calibri"/>
            </a:endParaRPr>
          </a:p>
          <a:p>
            <a:pPr lvl="1" marL="836294" indent="-336550">
              <a:lnSpc>
                <a:spcPct val="100000"/>
              </a:lnSpc>
              <a:spcBef>
                <a:spcPts val="270"/>
              </a:spcBef>
              <a:buFont typeface="Arial"/>
              <a:buChar char="○"/>
              <a:tabLst>
                <a:tab pos="836294" algn="l"/>
                <a:tab pos="836930" algn="l"/>
              </a:tabLst>
            </a:pPr>
            <a:r>
              <a:rPr dirty="0" sz="1400" spc="25">
                <a:solidFill>
                  <a:srgbClr val="616161"/>
                </a:solidFill>
                <a:latin typeface="Calibri"/>
                <a:cs typeface="Calibri"/>
              </a:rPr>
              <a:t>extra</a:t>
            </a:r>
            <a:r>
              <a:rPr dirty="0" sz="1400" spc="3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400" spc="130">
                <a:solidFill>
                  <a:srgbClr val="616161"/>
                </a:solidFill>
                <a:latin typeface="Calibri"/>
                <a:cs typeface="Calibri"/>
              </a:rPr>
              <a:t>SGs</a:t>
            </a:r>
            <a:endParaRPr sz="1400">
              <a:latin typeface="Calibri"/>
              <a:cs typeface="Calibri"/>
            </a:endParaRPr>
          </a:p>
          <a:p>
            <a:pPr marL="379095" indent="-367030">
              <a:lnSpc>
                <a:spcPct val="100000"/>
              </a:lnSpc>
              <a:spcBef>
                <a:spcPts val="254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Customise </a:t>
            </a:r>
            <a:r>
              <a:rPr dirty="0" sz="1800" spc="40">
                <a:solidFill>
                  <a:srgbClr val="616161"/>
                </a:solidFill>
                <a:latin typeface="Calibri"/>
                <a:cs typeface="Calibri"/>
              </a:rPr>
              <a:t>cluster </a:t>
            </a:r>
            <a:r>
              <a:rPr dirty="0" sz="1800" spc="45">
                <a:solidFill>
                  <a:srgbClr val="616161"/>
                </a:solidFill>
                <a:latin typeface="Calibri"/>
                <a:cs typeface="Calibri"/>
              </a:rPr>
              <a:t>conﬁguration </a:t>
            </a:r>
            <a:r>
              <a:rPr dirty="0" sz="1800" spc="80">
                <a:solidFill>
                  <a:srgbClr val="616161"/>
                </a:solidFill>
                <a:latin typeface="Calibri"/>
                <a:cs typeface="Calibri"/>
              </a:rPr>
              <a:t>using </a:t>
            </a:r>
            <a:r>
              <a:rPr dirty="0" sz="1800" spc="85">
                <a:solidFill>
                  <a:srgbClr val="616161"/>
                </a:solidFill>
                <a:latin typeface="Calibri"/>
                <a:cs typeface="Calibri"/>
              </a:rPr>
              <a:t>YAML </a:t>
            </a:r>
            <a:r>
              <a:rPr dirty="0" sz="1800" spc="20">
                <a:solidFill>
                  <a:srgbClr val="616161"/>
                </a:solidFill>
                <a:latin typeface="Calibri"/>
                <a:cs typeface="Calibri"/>
              </a:rPr>
              <a:t>or </a:t>
            </a:r>
            <a:r>
              <a:rPr dirty="0" sz="1800" spc="200">
                <a:solidFill>
                  <a:srgbClr val="616161"/>
                </a:solidFill>
                <a:latin typeface="Calibri"/>
                <a:cs typeface="Calibri"/>
              </a:rPr>
              <a:t>JSON</a:t>
            </a:r>
            <a:r>
              <a:rPr dirty="0" sz="1800" spc="4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616161"/>
                </a:solidFill>
                <a:latin typeface="Calibri"/>
                <a:cs typeface="Calibri"/>
              </a:rPr>
              <a:t>API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409003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0"/>
              <a:t>Basic </a:t>
            </a:r>
            <a:r>
              <a:rPr dirty="0" spc="200"/>
              <a:t>CLI </a:t>
            </a:r>
            <a:r>
              <a:rPr dirty="0" spc="175"/>
              <a:t>usage</a:t>
            </a:r>
            <a:r>
              <a:rPr dirty="0" spc="-114"/>
              <a:t> </a:t>
            </a:r>
            <a:r>
              <a:rPr dirty="0" spc="120"/>
              <a:t>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4745" y="1176350"/>
            <a:ext cx="3876040" cy="2540000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309880" indent="-297180">
              <a:lnSpc>
                <a:spcPct val="100000"/>
              </a:lnSpc>
              <a:spcBef>
                <a:spcPts val="414"/>
              </a:spcBef>
              <a:buChar char="-"/>
              <a:tabLst>
                <a:tab pos="309245" algn="l"/>
                <a:tab pos="309880" algn="l"/>
              </a:tabLst>
            </a:pP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Create</a:t>
            </a:r>
            <a:r>
              <a:rPr dirty="0" sz="1800" spc="5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616161"/>
                </a:solidFill>
                <a:latin typeface="Calibri"/>
                <a:cs typeface="Calibri"/>
              </a:rPr>
              <a:t>cluster</a:t>
            </a:r>
            <a:endParaRPr sz="180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spcBef>
                <a:spcPts val="315"/>
              </a:spcBef>
              <a:buChar char="-"/>
              <a:tabLst>
                <a:tab pos="309245" algn="l"/>
                <a:tab pos="309880" algn="l"/>
              </a:tabLst>
            </a:pPr>
            <a:r>
              <a:rPr dirty="0" sz="1800" spc="105">
                <a:solidFill>
                  <a:srgbClr val="616161"/>
                </a:solidFill>
                <a:latin typeface="Calibri"/>
                <a:cs typeface="Calibri"/>
              </a:rPr>
              <a:t>Add </a:t>
            </a:r>
            <a:r>
              <a:rPr dirty="0" sz="1800" spc="35">
                <a:solidFill>
                  <a:srgbClr val="616161"/>
                </a:solidFill>
                <a:latin typeface="Calibri"/>
                <a:cs typeface="Calibri"/>
              </a:rPr>
              <a:t>extra</a:t>
            </a:r>
            <a:r>
              <a:rPr dirty="0" sz="180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nodegroup</a:t>
            </a:r>
            <a:endParaRPr sz="180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spcBef>
                <a:spcPts val="315"/>
              </a:spcBef>
              <a:buChar char="-"/>
              <a:tabLst>
                <a:tab pos="309245" algn="l"/>
                <a:tab pos="309880" algn="l"/>
              </a:tabLst>
            </a:pPr>
            <a:r>
              <a:rPr dirty="0" sz="1800" spc="110">
                <a:solidFill>
                  <a:srgbClr val="616161"/>
                </a:solidFill>
                <a:latin typeface="Calibri"/>
                <a:cs typeface="Calibri"/>
              </a:rPr>
              <a:t>Scale</a:t>
            </a:r>
            <a:r>
              <a:rPr dirty="0" sz="1800" spc="5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nodegroup</a:t>
            </a:r>
            <a:endParaRPr sz="180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spcBef>
                <a:spcPts val="315"/>
              </a:spcBef>
              <a:buChar char="-"/>
              <a:tabLst>
                <a:tab pos="309245" algn="l"/>
                <a:tab pos="309880" algn="l"/>
              </a:tabLst>
            </a:pPr>
            <a:r>
              <a:rPr dirty="0" sz="1800" spc="70">
                <a:solidFill>
                  <a:srgbClr val="616161"/>
                </a:solidFill>
                <a:latin typeface="Calibri"/>
                <a:cs typeface="Calibri"/>
              </a:rPr>
              <a:t>Delete</a:t>
            </a:r>
            <a:r>
              <a:rPr dirty="0" sz="1800" spc="5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nodegroup</a:t>
            </a:r>
            <a:endParaRPr sz="180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spcBef>
                <a:spcPts val="315"/>
              </a:spcBef>
              <a:buChar char="-"/>
              <a:tabLst>
                <a:tab pos="309245" algn="l"/>
                <a:tab pos="309880" algn="l"/>
              </a:tabLst>
            </a:pPr>
            <a:r>
              <a:rPr dirty="0" sz="1800" spc="-15">
                <a:solidFill>
                  <a:srgbClr val="616161"/>
                </a:solidFill>
                <a:latin typeface="Calibri"/>
                <a:cs typeface="Calibri"/>
              </a:rPr>
              <a:t>Write</a:t>
            </a:r>
            <a:r>
              <a:rPr dirty="0" sz="1800" spc="5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85">
                <a:solidFill>
                  <a:srgbClr val="616161"/>
                </a:solidFill>
                <a:latin typeface="Calibri"/>
                <a:cs typeface="Calibri"/>
              </a:rPr>
              <a:t>kubeconﬁg</a:t>
            </a:r>
            <a:endParaRPr sz="180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spcBef>
                <a:spcPts val="315"/>
              </a:spcBef>
              <a:buChar char="-"/>
              <a:tabLst>
                <a:tab pos="309245" algn="l"/>
                <a:tab pos="309880" algn="l"/>
              </a:tabLst>
            </a:pPr>
            <a:r>
              <a:rPr dirty="0" sz="1800" spc="85">
                <a:solidFill>
                  <a:srgbClr val="616161"/>
                </a:solidFill>
                <a:latin typeface="Calibri"/>
                <a:cs typeface="Calibri"/>
              </a:rPr>
              <a:t>Describe </a:t>
            </a:r>
            <a:r>
              <a:rPr dirty="0" sz="1800" spc="40">
                <a:solidFill>
                  <a:srgbClr val="616161"/>
                </a:solidFill>
                <a:latin typeface="Calibri"/>
                <a:cs typeface="Calibri"/>
              </a:rPr>
              <a:t>cluster </a:t>
            </a: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stack</a:t>
            </a:r>
            <a:r>
              <a:rPr dirty="0" sz="1800" spc="3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616161"/>
                </a:solidFill>
                <a:latin typeface="Calibri"/>
                <a:cs typeface="Calibri"/>
              </a:rPr>
              <a:t>details</a:t>
            </a:r>
            <a:endParaRPr sz="180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spcBef>
                <a:spcPts val="315"/>
              </a:spcBef>
              <a:buChar char="-"/>
              <a:tabLst>
                <a:tab pos="309245" algn="l"/>
                <a:tab pos="309880" algn="l"/>
              </a:tabLst>
            </a:pPr>
            <a:r>
              <a:rPr dirty="0" sz="1800" spc="90">
                <a:solidFill>
                  <a:srgbClr val="616161"/>
                </a:solidFill>
                <a:latin typeface="Calibri"/>
                <a:cs typeface="Calibri"/>
              </a:rPr>
              <a:t>Upgrade</a:t>
            </a:r>
            <a:r>
              <a:rPr dirty="0" sz="1800" spc="50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616161"/>
                </a:solidFill>
                <a:latin typeface="Calibri"/>
                <a:cs typeface="Calibri"/>
              </a:rPr>
              <a:t>cluster</a:t>
            </a:r>
            <a:endParaRPr sz="180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spcBef>
                <a:spcPts val="315"/>
              </a:spcBef>
              <a:buChar char="-"/>
              <a:tabLst>
                <a:tab pos="309245" algn="l"/>
                <a:tab pos="309880" algn="l"/>
              </a:tabLst>
            </a:pPr>
            <a:r>
              <a:rPr dirty="0" sz="1800" spc="105">
                <a:solidFill>
                  <a:srgbClr val="616161"/>
                </a:solidFill>
                <a:latin typeface="Calibri"/>
                <a:cs typeface="Calibri"/>
              </a:rPr>
              <a:t>Add </a:t>
            </a:r>
            <a:r>
              <a:rPr dirty="0" sz="1800" spc="75">
                <a:solidFill>
                  <a:srgbClr val="616161"/>
                </a:solidFill>
                <a:latin typeface="Calibri"/>
                <a:cs typeface="Calibri"/>
              </a:rPr>
              <a:t>nodegroup </a:t>
            </a:r>
            <a:r>
              <a:rPr dirty="0" sz="1800">
                <a:solidFill>
                  <a:srgbClr val="616161"/>
                </a:solidFill>
                <a:latin typeface="Calibri"/>
                <a:cs typeface="Calibri"/>
              </a:rPr>
              <a:t>with </a:t>
            </a:r>
            <a:r>
              <a:rPr dirty="0" sz="1800" spc="55">
                <a:solidFill>
                  <a:srgbClr val="616161"/>
                </a:solidFill>
                <a:latin typeface="Calibri"/>
                <a:cs typeface="Calibri"/>
              </a:rPr>
              <a:t>spot</a:t>
            </a:r>
            <a:r>
              <a:rPr dirty="0" sz="1800" spc="-5">
                <a:solidFill>
                  <a:srgbClr val="616161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616161"/>
                </a:solidFill>
                <a:latin typeface="Calibri"/>
                <a:cs typeface="Calibri"/>
              </a:rPr>
              <a:t>instances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525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2020-03-10T19:20:21Z</dcterms:created>
  <dcterms:modified xsi:type="dcterms:W3CDTF">2020-03-10T19:20:21Z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